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80" r:id="rId6"/>
    <p:sldId id="258" r:id="rId7"/>
    <p:sldId id="271" r:id="rId8"/>
    <p:sldId id="263" r:id="rId9"/>
    <p:sldId id="260" r:id="rId10"/>
    <p:sldId id="264" r:id="rId11"/>
    <p:sldId id="265" r:id="rId12"/>
    <p:sldId id="317" r:id="rId13"/>
    <p:sldId id="267" r:id="rId14"/>
    <p:sldId id="269" r:id="rId15"/>
    <p:sldId id="285" r:id="rId16"/>
    <p:sldId id="270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4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ad4b2f0c8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5ad4b2f0c8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ad4b2f0c8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5ad4b2f0c8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ad4b2f0c8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15ad4b2f0c8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ad4b2f0c8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5ad4b2f0c8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ad4b2f0c8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5ad4b2f0c8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ad4b2f0c8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5ad4b2f0c8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ad4b2f0c8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5ad4b2f0c8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tags" Target="../tags/tag3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3" Type="http://schemas.openxmlformats.org/officeDocument/2006/relationships/notesSlide" Target="../notesSlides/notesSlide9.xml"/><Relationship Id="rId22" Type="http://schemas.openxmlformats.org/officeDocument/2006/relationships/slideLayout" Target="../slideLayouts/slideLayout12.xml"/><Relationship Id="rId21" Type="http://schemas.openxmlformats.org/officeDocument/2006/relationships/image" Target="../media/image23.png"/><Relationship Id="rId20" Type="http://schemas.openxmlformats.org/officeDocument/2006/relationships/image" Target="../media/image22.png"/><Relationship Id="rId2" Type="http://schemas.openxmlformats.org/officeDocument/2006/relationships/image" Target="../media/image31.png"/><Relationship Id="rId19" Type="http://schemas.openxmlformats.org/officeDocument/2006/relationships/image" Target="../media/image21.png"/><Relationship Id="rId18" Type="http://schemas.openxmlformats.org/officeDocument/2006/relationships/image" Target="../media/image20.png"/><Relationship Id="rId17" Type="http://schemas.openxmlformats.org/officeDocument/2006/relationships/image" Target="../media/image19.png"/><Relationship Id="rId16" Type="http://schemas.openxmlformats.org/officeDocument/2006/relationships/image" Target="../media/image18.png"/><Relationship Id="rId15" Type="http://schemas.openxmlformats.org/officeDocument/2006/relationships/image" Target="../media/image44.png"/><Relationship Id="rId14" Type="http://schemas.openxmlformats.org/officeDocument/2006/relationships/image" Target="../media/image43.png"/><Relationship Id="rId13" Type="http://schemas.openxmlformats.org/officeDocument/2006/relationships/image" Target="../media/image42.png"/><Relationship Id="rId12" Type="http://schemas.openxmlformats.org/officeDocument/2006/relationships/image" Target="../media/image41.png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tags" Target="../tags/tag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tags" Target="../tags/tag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0.png"/><Relationship Id="rId13" Type="http://schemas.openxmlformats.org/officeDocument/2006/relationships/image" Target="../media/image29.png"/><Relationship Id="rId12" Type="http://schemas.openxmlformats.org/officeDocument/2006/relationships/image" Target="../media/image28.png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3.png"/><Relationship Id="rId2" Type="http://schemas.openxmlformats.org/officeDocument/2006/relationships/image" Target="../media/image32.png"/><Relationship Id="rId19" Type="http://schemas.openxmlformats.org/officeDocument/2006/relationships/image" Target="../media/image22.png"/><Relationship Id="rId18" Type="http://schemas.openxmlformats.org/officeDocument/2006/relationships/image" Target="../media/image21.png"/><Relationship Id="rId17" Type="http://schemas.openxmlformats.org/officeDocument/2006/relationships/image" Target="../media/image20.png"/><Relationship Id="rId16" Type="http://schemas.openxmlformats.org/officeDocument/2006/relationships/image" Target="../media/image19.png"/><Relationship Id="rId15" Type="http://schemas.openxmlformats.org/officeDocument/2006/relationships/image" Target="../media/image18.png"/><Relationship Id="rId14" Type="http://schemas.openxmlformats.org/officeDocument/2006/relationships/image" Target="../media/image44.png"/><Relationship Id="rId13" Type="http://schemas.openxmlformats.org/officeDocument/2006/relationships/image" Target="../media/image43.png"/><Relationship Id="rId12" Type="http://schemas.openxmlformats.org/officeDocument/2006/relationships/image" Target="../media/image42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5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814388"/>
            <a:ext cx="9144000" cy="2387600"/>
          </a:xfrm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 panose="020B0604020202020204"/>
            </a:pPr>
            <a:r>
              <a:rPr lang="zh-CN" sz="3200" b="1" kern="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P-HRL: An Adaptive and Flexible Prediction-based Hierarchical Reinforcement</a:t>
            </a:r>
            <a:br>
              <a:rPr lang="zh-CN" sz="3200" b="1" kern="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</a:br>
            <a:r>
              <a:rPr lang="zh-CN" sz="3200" b="1" kern="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Learning for Robot Soccer</a:t>
            </a:r>
            <a:endParaRPr lang="zh-CN" sz="3200" b="1" kern="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94063"/>
            <a:ext cx="9144000" cy="1655762"/>
          </a:xfrm>
        </p:spPr>
        <p:txBody>
          <a:bodyPr/>
          <a:p>
            <a:r>
              <a:rPr lang="zh-CN" altLang="en-US" b="1">
                <a:latin typeface="Arial" panose="020B0604020202020204" pitchFamily="34" charset="0"/>
                <a:cs typeface="Arial" panose="020B0604020202020204" pitchFamily="34" charset="0"/>
              </a:rPr>
              <a:t>Zongyuan Zhang,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Tianyang Duan,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Zekai Sun, Xiuxian Guan, Shengliang Deng, </a:t>
            </a:r>
            <a:r>
              <a:rPr lang="zh-CN" kern="0" dirty="0">
                <a:solidFill>
                  <a:schemeClr val="accent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Yong Cui,</a:t>
            </a:r>
            <a:r>
              <a:rPr lang="en-US" altLang="zh-CN" kern="0" dirty="0">
                <a:solidFill>
                  <a:schemeClr val="accent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</a:t>
            </a:r>
            <a:r>
              <a:rPr lang="zh-CN" kern="0" dirty="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Hongbin Liang,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Heming Cui 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411220" y="4096385"/>
            <a:ext cx="5369560" cy="1861185"/>
            <a:chOff x="5372" y="6451"/>
            <a:chExt cx="8456" cy="2931"/>
          </a:xfrm>
        </p:grpSpPr>
        <p:grpSp>
          <p:nvGrpSpPr>
            <p:cNvPr id="6" name="组合 5"/>
            <p:cNvGrpSpPr/>
            <p:nvPr/>
          </p:nvGrpSpPr>
          <p:grpSpPr>
            <a:xfrm rot="0">
              <a:off x="5372" y="6726"/>
              <a:ext cx="2250" cy="2504"/>
              <a:chOff x="3412" y="7333"/>
              <a:chExt cx="2250" cy="2504"/>
            </a:xfrm>
          </p:grpSpPr>
          <p:pic>
            <p:nvPicPr>
              <p:cNvPr id="104" name="Google Shape;104;p25"/>
              <p:cNvPicPr preferRelativeResize="0"/>
              <p:nvPr/>
            </p:nvPicPr>
            <p:blipFill rotWithShape="1">
              <a:blip r:embed="rId1"/>
              <a:srcRect/>
              <a:stretch>
                <a:fillRect/>
              </a:stretch>
            </p:blipFill>
            <p:spPr>
              <a:xfrm>
                <a:off x="3720" y="7333"/>
                <a:ext cx="1512" cy="16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" name="Google Shape;105;p25"/>
              <p:cNvSpPr txBox="1"/>
              <p:nvPr/>
            </p:nvSpPr>
            <p:spPr>
              <a:xfrm>
                <a:off x="3412" y="8879"/>
                <a:ext cx="2250" cy="9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 panose="020B0604020202020204"/>
                  <a:buNone/>
                </a:pPr>
                <a:r>
                  <a:rPr lang="zh-CN" sz="1200" b="0" i="0" u="none" strike="noStrike" cap="none" dirty="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The University of Hong Kong</a:t>
                </a:r>
                <a:endParaRPr sz="12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0">
              <a:off x="8197" y="6726"/>
              <a:ext cx="2520" cy="2657"/>
              <a:chOff x="5923" y="7333"/>
              <a:chExt cx="2520" cy="2657"/>
            </a:xfrm>
          </p:grpSpPr>
          <p:pic>
            <p:nvPicPr>
              <p:cNvPr id="106" name="Google Shape;106;p25"/>
              <p:cNvPicPr preferRelativeResize="0"/>
              <p:nvPr/>
            </p:nvPicPr>
            <p:blipFill rotWithShape="1">
              <a:blip r:embed="rId2"/>
              <a:srcRect/>
              <a:stretch>
                <a:fillRect/>
              </a:stretch>
            </p:blipFill>
            <p:spPr>
              <a:xfrm>
                <a:off x="6334" y="7333"/>
                <a:ext cx="1699" cy="16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7" name="Google Shape;107;p25"/>
              <p:cNvSpPr txBox="1"/>
              <p:nvPr/>
            </p:nvSpPr>
            <p:spPr>
              <a:xfrm>
                <a:off x="5923" y="9032"/>
                <a:ext cx="2521" cy="9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20"/>
                  <a:buFont typeface="Arial" panose="020B0604020202020204"/>
                  <a:buNone/>
                </a:pPr>
                <a:r>
                  <a:rPr lang="zh-CN" sz="1200" b="0" i="0" u="none" strike="noStrike" cap="none" dirty="0">
                    <a:solidFill>
                      <a:schemeClr val="accent4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Tsinghua University</a:t>
                </a:r>
                <a:endParaRPr sz="1200" b="0" i="0" u="none" strike="noStrike" cap="none" dirty="0">
                  <a:solidFill>
                    <a:schemeClr val="accent4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 rot="0">
              <a:off x="11082" y="6451"/>
              <a:ext cx="2746" cy="2897"/>
              <a:chOff x="8274" y="7211"/>
              <a:chExt cx="2746" cy="2897"/>
            </a:xfrm>
          </p:grpSpPr>
          <p:pic>
            <p:nvPicPr>
              <p:cNvPr id="5" name="图片 4" descr="7-2009111519125O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6" y="7211"/>
                <a:ext cx="1702" cy="1821"/>
              </a:xfrm>
              <a:prstGeom prst="rect">
                <a:avLst/>
              </a:prstGeom>
            </p:spPr>
          </p:pic>
          <p:sp>
            <p:nvSpPr>
              <p:cNvPr id="109" name="Google Shape;109;p25"/>
              <p:cNvSpPr txBox="1"/>
              <p:nvPr/>
            </p:nvSpPr>
            <p:spPr>
              <a:xfrm>
                <a:off x="8274" y="9242"/>
                <a:ext cx="2746" cy="8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20"/>
                  <a:buFont typeface="Arial" panose="020B0604020202020204"/>
                  <a:buNone/>
                </a:pPr>
                <a:r>
                  <a:rPr lang="en-US" altLang="zh-CN" sz="1200" b="0" i="0" u="none" strike="noStrike" cap="none" dirty="0">
                    <a:solidFill>
                      <a:schemeClr val="accen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Southwest Jiaotong University</a:t>
                </a:r>
                <a:endParaRPr lang="en-US" altLang="zh-CN" sz="1200" b="0" i="0" u="none" strike="noStrike" cap="none" dirty="0">
                  <a:solidFill>
                    <a:schemeClr val="accen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95"/>
              <a:t>End-to-end Performance</a:t>
            </a:r>
            <a:endParaRPr lang="zh-CN" sz="3095"/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339090" y="1492885"/>
            <a:ext cx="5831840" cy="5223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sz="1800" b="1" dirty="0">
                <a:solidFill>
                  <a:schemeClr val="dk1"/>
                </a:solidFill>
                <a:cs typeface="+mn-lt"/>
              </a:rPr>
              <a:t>P-HRL</a:t>
            </a:r>
            <a:r>
              <a:rPr lang="en-US" sz="1800" b="1" dirty="0">
                <a:solidFill>
                  <a:schemeClr val="dk1"/>
                </a:solidFill>
                <a:cs typeface="+mn-lt"/>
              </a:rPr>
              <a:t> </a:t>
            </a:r>
            <a:r>
              <a:rPr sz="1800" b="1" dirty="0">
                <a:solidFill>
                  <a:schemeClr val="dk1"/>
                </a:solidFill>
                <a:cs typeface="+mn-lt"/>
              </a:rPr>
              <a:t>has 52% win rate</a:t>
            </a:r>
            <a:r>
              <a:rPr sz="1800" dirty="0">
                <a:solidFill>
                  <a:schemeClr val="dk1"/>
                </a:solidFill>
                <a:cs typeface="+mn-lt"/>
              </a:rPr>
              <a:t>, 22% draw rate and 26% loss rate.</a:t>
            </a:r>
            <a:r>
              <a:rPr lang="en-US" sz="1800" dirty="0">
                <a:solidFill>
                  <a:schemeClr val="dk1"/>
                </a:solidFill>
                <a:cs typeface="+mn-lt"/>
              </a:rPr>
              <a:t>  </a:t>
            </a:r>
            <a:endParaRPr lang="en-US" sz="1800" dirty="0">
              <a:solidFill>
                <a:schemeClr val="dk1"/>
              </a:solidFill>
              <a:cs typeface="+mn-lt"/>
            </a:endParaRPr>
          </a:p>
          <a:p>
            <a:pPr marL="742950" lvl="1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cs typeface="+mn-lt"/>
              </a:rPr>
              <a:t>50 matches: </a:t>
            </a:r>
            <a:r>
              <a:rPr lang="en-US" sz="1800" b="1" dirty="0">
                <a:solidFill>
                  <a:schemeClr val="dk1"/>
                </a:solidFill>
                <a:cs typeface="+mn-lt"/>
              </a:rPr>
              <a:t>P-HRL won 26 matches </a:t>
            </a:r>
            <a:r>
              <a:rPr lang="en-US" sz="1800" b="1" dirty="0">
                <a:solidFill>
                  <a:schemeClr val="dk1"/>
                </a:solidFill>
                <a:cs typeface="+mn-lt"/>
                <a:sym typeface="+mn-ea"/>
              </a:rPr>
              <a:t>and tied 11 matches.</a:t>
            </a:r>
            <a:r>
              <a:rPr lang="en-US" sz="1800" dirty="0">
                <a:solidFill>
                  <a:schemeClr val="dk1"/>
                </a:solidFill>
                <a:cs typeface="+mn-lt"/>
              </a:rPr>
              <a:t> MATD3 won 13 matches.</a:t>
            </a:r>
            <a:endParaRPr lang="en-US" sz="1800" dirty="0">
              <a:solidFill>
                <a:schemeClr val="dk1"/>
              </a:solidFill>
              <a:cs typeface="+mn-lt"/>
            </a:endParaRPr>
          </a:p>
          <a:p>
            <a:pPr marL="285750" lvl="0" indent="-285750">
              <a:buFont typeface="Wingdings" panose="05000000000000000000" charset="0"/>
              <a:buChar char="Ø"/>
            </a:pPr>
            <a:r>
              <a:rPr lang="en-US" sz="1800" b="1">
                <a:cs typeface="+mn-lt"/>
                <a:sym typeface="+mn-ea"/>
              </a:rPr>
              <a:t>Training method</a:t>
            </a:r>
            <a:r>
              <a:rPr lang="zh-CN" altLang="en-US" sz="1800">
                <a:cs typeface="+mn-lt"/>
                <a:sym typeface="+mn-ea"/>
              </a:rPr>
              <a:t>：</a:t>
            </a:r>
            <a:endParaRPr lang="zh-CN" altLang="en-US" sz="1800">
              <a:solidFill>
                <a:schemeClr val="tx1"/>
              </a:solidFill>
              <a:cs typeface="+mn-lt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>
                <a:cs typeface="+mn-lt"/>
                <a:sym typeface="+mn-ea"/>
              </a:rPr>
              <a:t>Stage 1: Train P-HRL and MATD3 respectively, using rSoccer built-in agent as the opponent. </a:t>
            </a:r>
            <a:endParaRPr lang="en-US" sz="1800">
              <a:solidFill>
                <a:schemeClr val="tx1"/>
              </a:solidFill>
              <a:cs typeface="+mn-lt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>
                <a:cs typeface="+mn-lt"/>
                <a:sym typeface="+mn-ea"/>
              </a:rPr>
              <a:t>Stage 2: Train P-HRL and MATD3 in a mutual confrontation.</a:t>
            </a:r>
            <a:endParaRPr lang="en-US" sz="1800">
              <a:solidFill>
                <a:schemeClr val="tx1"/>
              </a:solidFill>
              <a:cs typeface="+mn-lt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>
                <a:cs typeface="+mn-lt"/>
                <a:sym typeface="+mn-ea"/>
              </a:rPr>
              <a:t>Each stage lasts until the average episode reward does not rise with the episode (about 1×10</a:t>
            </a:r>
            <a:r>
              <a:rPr lang="en-US" sz="1800" baseline="30000">
                <a:cs typeface="+mn-lt"/>
                <a:sym typeface="+mn-ea"/>
              </a:rPr>
              <a:t>6</a:t>
            </a:r>
            <a:r>
              <a:rPr lang="en-US" sz="1800">
                <a:cs typeface="+mn-lt"/>
                <a:sym typeface="+mn-ea"/>
              </a:rPr>
              <a:t> steps).</a:t>
            </a:r>
            <a:endParaRPr sz="1800" b="1" dirty="0">
              <a:solidFill>
                <a:schemeClr val="dk1"/>
              </a:solidFill>
              <a:cs typeface="+mn-lt"/>
            </a:endParaRPr>
          </a:p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endParaRPr lang="en-US" sz="1800" dirty="0">
              <a:solidFill>
                <a:schemeClr val="dk1"/>
              </a:solidFill>
              <a:cs typeface="+mn-lt"/>
            </a:endParaRPr>
          </a:p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endParaRPr lang="en-US" sz="1800" b="1" dirty="0">
              <a:solidFill>
                <a:schemeClr val="dk1"/>
              </a:solidFill>
              <a:cs typeface="+mn-lt"/>
            </a:endParaRPr>
          </a:p>
        </p:txBody>
      </p:sp>
      <p:pic>
        <p:nvPicPr>
          <p:cNvPr id="3" name="图片 2" descr="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6980" y="3883025"/>
            <a:ext cx="5723890" cy="209359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435090" y="407035"/>
            <a:ext cx="5725160" cy="3308350"/>
            <a:chOff x="10183" y="5160"/>
            <a:chExt cx="9016" cy="5210"/>
          </a:xfrm>
        </p:grpSpPr>
        <p:pic>
          <p:nvPicPr>
            <p:cNvPr id="2" name="图片 1" descr="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90" y="5160"/>
              <a:ext cx="4320" cy="330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0183" y="8724"/>
              <a:ext cx="9017" cy="1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469900" indent="-34290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ingdings" panose="05000000000000000000" charset="0"/>
                <a:buChar char="Ø"/>
              </a:pPr>
              <a:r>
                <a:rPr b="1" dirty="0">
                  <a:solidFill>
                    <a:schemeClr val="dk1"/>
                  </a:solidFill>
                  <a:cs typeface="+mn-lt"/>
                </a:rPr>
                <a:t>Goal difference：</a:t>
              </a:r>
              <a:r>
                <a:rPr dirty="0">
                  <a:solidFill>
                    <a:schemeClr val="dk1"/>
                  </a:solidFill>
                  <a:cs typeface="+mn-lt"/>
                </a:rPr>
                <a:t>subtracting the number of goals scored by a team from the number of goals conceded in a match.</a:t>
              </a:r>
              <a:endParaRPr dirty="0">
                <a:solidFill>
                  <a:schemeClr val="dk1"/>
                </a:solidFill>
                <a:cs typeface="+mn-lt"/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>
            <a:normAutofit fontScale="90000"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95"/>
              <a:t>End-to-end Performance</a:t>
            </a:r>
            <a:endParaRPr lang="zh-CN" sz="3095"/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415290" y="1536700"/>
            <a:ext cx="6201410" cy="269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lang="en-US" sz="1800" b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Ball Possession Rate: </a:t>
            </a:r>
            <a:r>
              <a:rPr 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</a:t>
            </a:r>
            <a:r>
              <a:rPr sz="18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eam possession of the ball as a percentage of total time</a:t>
            </a:r>
            <a:endParaRPr sz="1800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lang="en-US" sz="1800" b="1">
                <a:latin typeface="Calibri" panose="020F0502020204030204" charset="0"/>
                <a:cs typeface="Calibri" panose="020F0502020204030204" charset="0"/>
                <a:sym typeface="+mn-ea"/>
              </a:rPr>
              <a:t>Number of Passes:  </a:t>
            </a:r>
            <a:r>
              <a:rPr lang="en-US" sz="1800">
                <a:latin typeface="Calibri" panose="020F0502020204030204" charset="0"/>
                <a:cs typeface="Calibri" panose="020F0502020204030204" charset="0"/>
                <a:sym typeface="+mn-ea"/>
              </a:rPr>
              <a:t>total number of passes on the team</a:t>
            </a:r>
            <a:endParaRPr lang="en-US" sz="18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lang="en-US" sz="1800" b="1">
                <a:latin typeface="Calibri" panose="020F0502020204030204" charset="0"/>
                <a:cs typeface="Calibri" panose="020F0502020204030204" charset="0"/>
                <a:sym typeface="+mn-ea"/>
              </a:rPr>
              <a:t>Number of Interception:</a:t>
            </a:r>
            <a:r>
              <a:rPr lang="en-US" sz="1800" b="1">
                <a:solidFill>
                  <a:srgbClr val="FF0000"/>
                </a:solidFill>
                <a:latin typeface="+mn-ea"/>
                <a:sym typeface="+mn-ea"/>
              </a:rPr>
              <a:t> </a:t>
            </a:r>
            <a:r>
              <a:rPr lang="en-US" sz="1800">
                <a:latin typeface="Calibri" panose="020F0502020204030204" charset="0"/>
                <a:cs typeface="Calibri" panose="020F0502020204030204" charset="0"/>
                <a:sym typeface="+mn-ea"/>
              </a:rPr>
              <a:t>total number of interceptions on the team</a:t>
            </a:r>
            <a:endParaRPr lang="en-US" sz="18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lang="en-US" sz="1800" b="1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P-HRL outperforms MATD3 in ball possession rate and the number of passes.</a:t>
            </a:r>
            <a:endParaRPr lang="en-US" sz="1800" b="1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图片 3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9550" y="157480"/>
            <a:ext cx="3083544" cy="2095200"/>
          </a:xfrm>
          <a:prstGeom prst="rect">
            <a:avLst/>
          </a:prstGeom>
        </p:spPr>
      </p:pic>
      <p:pic>
        <p:nvPicPr>
          <p:cNvPr id="5" name="图片 4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835" y="4605020"/>
            <a:ext cx="3114550" cy="2095200"/>
          </a:xfrm>
          <a:prstGeom prst="rect">
            <a:avLst/>
          </a:prstGeom>
        </p:spPr>
      </p:pic>
      <p:pic>
        <p:nvPicPr>
          <p:cNvPr id="6" name="图片 5" descr="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0" y="2381250"/>
            <a:ext cx="3160064" cy="2095200"/>
          </a:xfrm>
          <a:prstGeom prst="rect">
            <a:avLst/>
          </a:prstGeom>
        </p:spPr>
      </p:pic>
      <p:graphicFrame>
        <p:nvGraphicFramePr>
          <p:cNvPr id="16" name="表格 15"/>
          <p:cNvGraphicFramePr/>
          <p:nvPr>
            <p:custDataLst>
              <p:tags r:id="rId4"/>
            </p:custDataLst>
          </p:nvPr>
        </p:nvGraphicFramePr>
        <p:xfrm>
          <a:off x="706755" y="4790440"/>
          <a:ext cx="6202045" cy="1724025"/>
        </p:xfrm>
        <a:graphic>
          <a:graphicData uri="http://schemas.openxmlformats.org/drawingml/2006/table">
            <a:tbl>
              <a:tblPr/>
              <a:tblGrid>
                <a:gridCol w="742315"/>
                <a:gridCol w="1853565"/>
                <a:gridCol w="1678940"/>
                <a:gridCol w="1927225"/>
              </a:tblGrid>
              <a:tr h="88138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800" b="0" dirty="0">
                        <a:solidFill>
                          <a:schemeClr val="dk1"/>
                        </a:solidFill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</a:rPr>
                        <a:t> Ball possession rate</a:t>
                      </a:r>
                      <a:endParaRPr lang="en-US" sz="1800" b="0" dirty="0">
                        <a:solidFill>
                          <a:schemeClr val="dk1"/>
                        </a:solidFill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</a:rPr>
                        <a:t>(per match)</a:t>
                      </a:r>
                      <a:endParaRPr lang="en-US" sz="1800" b="0" dirty="0">
                        <a:solidFill>
                          <a:schemeClr val="dk1"/>
                        </a:solidFill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</a:rPr>
                        <a:t> Number of passes</a:t>
                      </a:r>
                      <a:endParaRPr lang="en-US" sz="1800" b="0" dirty="0">
                        <a:solidFill>
                          <a:schemeClr val="dk1"/>
                        </a:solidFill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sym typeface="+mn-ea"/>
                        </a:rPr>
                        <a:t>(per match)</a:t>
                      </a:r>
                      <a:endParaRPr lang="en-US" sz="1800" b="0" dirty="0">
                        <a:solidFill>
                          <a:schemeClr val="dk1"/>
                        </a:solidFill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</a:rPr>
                        <a:t>Number of interception</a:t>
                      </a:r>
                      <a:endParaRPr lang="en-US" sz="1800" b="0" dirty="0">
                        <a:solidFill>
                          <a:schemeClr val="dk1"/>
                        </a:solidFill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sym typeface="+mn-ea"/>
                        </a:rPr>
                        <a:t>(per match)</a:t>
                      </a:r>
                      <a:endParaRPr lang="en-US" sz="1800" b="0" dirty="0">
                        <a:solidFill>
                          <a:schemeClr val="dk1"/>
                        </a:solidFill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</a:rPr>
                        <a:t>P-HRL</a:t>
                      </a:r>
                      <a:endParaRPr lang="en-US" sz="1800" b="0" dirty="0">
                        <a:solidFill>
                          <a:schemeClr val="dk1"/>
                        </a:solidFill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</a:rPr>
                        <a:t>70.25%</a:t>
                      </a:r>
                      <a:endParaRPr lang="en-US" sz="1800" b="1" dirty="0">
                        <a:solidFill>
                          <a:schemeClr val="dk1"/>
                        </a:solidFill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</a:rPr>
                        <a:t>14.32</a:t>
                      </a:r>
                      <a:endParaRPr lang="en-US" sz="1800" b="1" dirty="0">
                        <a:solidFill>
                          <a:schemeClr val="dk1"/>
                        </a:solidFill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</a:rPr>
                        <a:t>14.40</a:t>
                      </a:r>
                      <a:endParaRPr lang="en-US" sz="1800" b="0" dirty="0">
                        <a:solidFill>
                          <a:schemeClr val="dk1"/>
                        </a:solidFill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64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</a:rPr>
                        <a:t>MATD3</a:t>
                      </a:r>
                      <a:endParaRPr lang="en-US" sz="1800" b="0" dirty="0">
                        <a:solidFill>
                          <a:schemeClr val="dk1"/>
                        </a:solidFill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</a:rPr>
                        <a:t>17.14%</a:t>
                      </a:r>
                      <a:endParaRPr lang="en-US" sz="1800" b="0" dirty="0">
                        <a:solidFill>
                          <a:schemeClr val="dk1"/>
                        </a:solidFill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</a:rPr>
                        <a:t>1.92</a:t>
                      </a:r>
                      <a:endParaRPr lang="en-US" sz="1800" b="0" dirty="0">
                        <a:solidFill>
                          <a:schemeClr val="dk1"/>
                        </a:solidFill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</a:rPr>
                        <a:t>14.44</a:t>
                      </a:r>
                      <a:endParaRPr lang="en-US" sz="1800" b="1" dirty="0">
                        <a:solidFill>
                          <a:schemeClr val="dk1"/>
                        </a:solidFill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1" descr="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5510" y="273685"/>
            <a:ext cx="806450" cy="319405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>
            <a:normAutofit fontScale="90000"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95"/>
              <a:t>The </a:t>
            </a:r>
            <a:r>
              <a:rPr lang="en-US" altLang="zh-CN" sz="3095"/>
              <a:t>E</a:t>
            </a:r>
            <a:r>
              <a:rPr lang="zh-CN" sz="3095"/>
              <a:t>ffect </a:t>
            </a:r>
            <a:r>
              <a:rPr lang="en-US" sz="3095"/>
              <a:t>of</a:t>
            </a:r>
            <a:r>
              <a:rPr lang="zh-CN" sz="3095"/>
              <a:t> </a:t>
            </a:r>
            <a:r>
              <a:rPr lang="en-US" altLang="zh-CN" sz="3095"/>
              <a:t>the C</a:t>
            </a:r>
            <a:r>
              <a:rPr lang="zh-CN" sz="3095"/>
              <a:t>oach to </a:t>
            </a:r>
            <a:r>
              <a:rPr lang="en-US" altLang="zh-CN" sz="3095"/>
              <a:t>P-HRL</a:t>
            </a:r>
            <a:endParaRPr lang="en-US" altLang="zh-CN" sz="3095"/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415290" y="1536700"/>
            <a:ext cx="6584315" cy="455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sz="1800" b="1" dirty="0">
                <a:solidFill>
                  <a:schemeClr val="dk1"/>
                </a:solidFill>
              </a:rPr>
              <a:t>The coach bring</a:t>
            </a:r>
            <a:r>
              <a:rPr lang="en-US" sz="1800" b="1" dirty="0">
                <a:solidFill>
                  <a:schemeClr val="dk1"/>
                </a:solidFill>
              </a:rPr>
              <a:t>s</a:t>
            </a:r>
            <a:r>
              <a:rPr sz="1800" b="1" dirty="0">
                <a:solidFill>
                  <a:schemeClr val="dk1"/>
                </a:solidFill>
              </a:rPr>
              <a:t> better performance for P-HRL</a:t>
            </a:r>
            <a:r>
              <a:rPr lang="en-US" sz="1800" b="1" dirty="0">
                <a:solidFill>
                  <a:schemeClr val="dk1"/>
                </a:solidFill>
              </a:rPr>
              <a:t> than baseline</a:t>
            </a:r>
            <a:r>
              <a:rPr sz="1800" b="1" dirty="0">
                <a:solidFill>
                  <a:schemeClr val="dk1"/>
                </a:solidFill>
              </a:rPr>
              <a:t>.</a:t>
            </a:r>
            <a:endParaRPr sz="1800" b="1" dirty="0">
              <a:solidFill>
                <a:schemeClr val="dk1"/>
              </a:solidFill>
            </a:endParaRPr>
          </a:p>
          <a:p>
            <a:pPr marL="9271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NN Coach: Using a neural network with the same number of parameters as SPPN in the coach (but without the structure of MoE).</a:t>
            </a:r>
            <a:endParaRPr lang="en-US" sz="1800" dirty="0">
              <a:solidFill>
                <a:schemeClr val="dk1"/>
              </a:solidFill>
            </a:endParaRPr>
          </a:p>
          <a:p>
            <a:pPr marL="9271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Random Nearest Coach: Using a method that selects two random adjacent zones of the current zone as the prediction results in the coach.</a:t>
            </a:r>
            <a:endParaRPr lang="en-US" sz="1800" dirty="0">
              <a:solidFill>
                <a:schemeClr val="dk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44245" y="4719955"/>
            <a:ext cx="6362700" cy="1510030"/>
            <a:chOff x="4230" y="7196"/>
            <a:chExt cx="10020" cy="2378"/>
          </a:xfrm>
        </p:grpSpPr>
        <p:pic>
          <p:nvPicPr>
            <p:cNvPr id="2" name="图片 1" descr="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30" y="7196"/>
              <a:ext cx="10020" cy="1848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573" y="9044"/>
              <a:ext cx="933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sz="1600" dirty="0">
                  <a:solidFill>
                    <a:schemeClr val="dk1"/>
                  </a:solidFill>
                </a:rPr>
                <a:t>Match results for different types of coach (vs. MATD3 in 50</a:t>
              </a:r>
              <a:r>
                <a:rPr lang="en-US" sz="1600" dirty="0">
                  <a:solidFill>
                    <a:schemeClr val="dk1"/>
                  </a:solidFill>
                </a:rPr>
                <a:t> </a:t>
              </a:r>
              <a:r>
                <a:rPr sz="1600" dirty="0">
                  <a:solidFill>
                    <a:schemeClr val="dk1"/>
                  </a:solidFill>
                </a:rPr>
                <a:t>matches)</a:t>
              </a:r>
              <a:endParaRPr sz="1600" dirty="0">
                <a:solidFill>
                  <a:schemeClr val="dk1"/>
                </a:solidFill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>
            <a:normAutofit fontScale="90000"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  <p:grpSp>
        <p:nvGrpSpPr>
          <p:cNvPr id="50" name="组合 49"/>
          <p:cNvGrpSpPr/>
          <p:nvPr/>
        </p:nvGrpSpPr>
        <p:grpSpPr>
          <a:xfrm>
            <a:off x="7432675" y="389255"/>
            <a:ext cx="4555490" cy="6058535"/>
            <a:chOff x="11705" y="613"/>
            <a:chExt cx="7174" cy="9541"/>
          </a:xfrm>
        </p:grpSpPr>
        <p:grpSp>
          <p:nvGrpSpPr>
            <p:cNvPr id="6" name="组合 5"/>
            <p:cNvGrpSpPr/>
            <p:nvPr/>
          </p:nvGrpSpPr>
          <p:grpSpPr>
            <a:xfrm rot="0">
              <a:off x="13145" y="4736"/>
              <a:ext cx="5193" cy="5418"/>
              <a:chOff x="2455" y="2255"/>
              <a:chExt cx="5262" cy="5490"/>
            </a:xfrm>
          </p:grpSpPr>
          <p:sp>
            <p:nvSpPr>
              <p:cNvPr id="364" name="矩形 363"/>
              <p:cNvSpPr/>
              <p:nvPr/>
            </p:nvSpPr>
            <p:spPr>
              <a:xfrm>
                <a:off x="2455" y="2441"/>
                <a:ext cx="5257" cy="50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1" name="圆角矩形 300"/>
              <p:cNvSpPr/>
              <p:nvPr/>
            </p:nvSpPr>
            <p:spPr>
              <a:xfrm>
                <a:off x="2455" y="2435"/>
                <a:ext cx="5263" cy="504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54" name="直接连接符 153"/>
              <p:cNvCxnSpPr/>
              <p:nvPr/>
            </p:nvCxnSpPr>
            <p:spPr>
              <a:xfrm>
                <a:off x="6894" y="5688"/>
                <a:ext cx="0" cy="51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矩形 217"/>
              <p:cNvSpPr/>
              <p:nvPr/>
            </p:nvSpPr>
            <p:spPr>
              <a:xfrm>
                <a:off x="4775" y="3106"/>
                <a:ext cx="1688" cy="5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8" name="文本框 187"/>
              <p:cNvSpPr txBox="1"/>
              <p:nvPr/>
            </p:nvSpPr>
            <p:spPr>
              <a:xfrm>
                <a:off x="4815" y="3172"/>
                <a:ext cx="1963" cy="4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endParaRPr lang="en-US" altLang="zh-CN" sz="90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2712" y="5118"/>
                <a:ext cx="949" cy="4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5" name="文本框 224"/>
              <p:cNvSpPr txBox="1"/>
              <p:nvPr/>
            </p:nvSpPr>
            <p:spPr>
              <a:xfrm>
                <a:off x="2712" y="5178"/>
                <a:ext cx="905" cy="37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endParaRPr lang="en-US" altLang="zh-CN" sz="90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矩形 250"/>
              <p:cNvSpPr/>
              <p:nvPr/>
            </p:nvSpPr>
            <p:spPr>
              <a:xfrm>
                <a:off x="6321" y="5048"/>
                <a:ext cx="1133" cy="6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66" name="直接连接符 165"/>
              <p:cNvCxnSpPr/>
              <p:nvPr/>
            </p:nvCxnSpPr>
            <p:spPr>
              <a:xfrm>
                <a:off x="4347" y="4653"/>
                <a:ext cx="0" cy="4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/>
              <p:cNvCxnSpPr/>
              <p:nvPr/>
            </p:nvCxnSpPr>
            <p:spPr>
              <a:xfrm>
                <a:off x="6888" y="4650"/>
                <a:ext cx="0" cy="4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/>
              <p:cNvCxnSpPr/>
              <p:nvPr/>
            </p:nvCxnSpPr>
            <p:spPr>
              <a:xfrm flipV="1">
                <a:off x="3198" y="4609"/>
                <a:ext cx="975" cy="501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/>
              <p:cNvCxnSpPr/>
              <p:nvPr/>
            </p:nvCxnSpPr>
            <p:spPr>
              <a:xfrm flipV="1">
                <a:off x="3194" y="4625"/>
                <a:ext cx="2262" cy="492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 180"/>
              <p:cNvCxnSpPr/>
              <p:nvPr/>
            </p:nvCxnSpPr>
            <p:spPr>
              <a:xfrm flipV="1">
                <a:off x="5617" y="4150"/>
                <a:ext cx="0" cy="239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/>
              <p:cNvCxnSpPr/>
              <p:nvPr/>
            </p:nvCxnSpPr>
            <p:spPr>
              <a:xfrm flipV="1">
                <a:off x="4343" y="4301"/>
                <a:ext cx="0" cy="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/>
              <p:cNvCxnSpPr/>
              <p:nvPr/>
            </p:nvCxnSpPr>
            <p:spPr>
              <a:xfrm flipV="1">
                <a:off x="6888" y="4303"/>
                <a:ext cx="0" cy="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/>
              <p:nvPr/>
            </p:nvCxnSpPr>
            <p:spPr>
              <a:xfrm flipH="1" flipV="1">
                <a:off x="5770" y="4109"/>
                <a:ext cx="1125" cy="201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/>
              <p:cNvCxnSpPr/>
              <p:nvPr/>
            </p:nvCxnSpPr>
            <p:spPr>
              <a:xfrm flipV="1">
                <a:off x="5617" y="3639"/>
                <a:ext cx="0" cy="239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/>
              <p:cNvCxnSpPr/>
              <p:nvPr/>
            </p:nvCxnSpPr>
            <p:spPr>
              <a:xfrm>
                <a:off x="5617" y="4653"/>
                <a:ext cx="0" cy="4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/>
              <p:cNvCxnSpPr/>
              <p:nvPr/>
            </p:nvCxnSpPr>
            <p:spPr>
              <a:xfrm>
                <a:off x="5617" y="5688"/>
                <a:ext cx="0" cy="51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/>
              <p:cNvCxnSpPr/>
              <p:nvPr/>
            </p:nvCxnSpPr>
            <p:spPr>
              <a:xfrm>
                <a:off x="4347" y="5701"/>
                <a:ext cx="0" cy="519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/>
              <p:cNvCxnSpPr/>
              <p:nvPr/>
            </p:nvCxnSpPr>
            <p:spPr>
              <a:xfrm>
                <a:off x="3164" y="5613"/>
                <a:ext cx="0" cy="5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1" name="组合 350"/>
              <p:cNvGrpSpPr/>
              <p:nvPr/>
            </p:nvGrpSpPr>
            <p:grpSpPr>
              <a:xfrm rot="0">
                <a:off x="3163" y="6125"/>
                <a:ext cx="3726" cy="613"/>
                <a:chOff x="3135" y="5738"/>
                <a:chExt cx="3726" cy="613"/>
              </a:xfrm>
            </p:grpSpPr>
            <p:cxnSp>
              <p:nvCxnSpPr>
                <p:cNvPr id="155" name="直接连接符 154"/>
                <p:cNvCxnSpPr/>
                <p:nvPr/>
              </p:nvCxnSpPr>
              <p:spPr>
                <a:xfrm>
                  <a:off x="4969" y="6215"/>
                  <a:ext cx="0" cy="1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接连接符 155"/>
                <p:cNvCxnSpPr/>
                <p:nvPr/>
              </p:nvCxnSpPr>
              <p:spPr>
                <a:xfrm>
                  <a:off x="3135" y="5738"/>
                  <a:ext cx="1834" cy="48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直接连接符 274"/>
                <p:cNvCxnSpPr/>
                <p:nvPr/>
              </p:nvCxnSpPr>
              <p:spPr>
                <a:xfrm>
                  <a:off x="4315" y="5826"/>
                  <a:ext cx="654" cy="40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直接连接符 275"/>
                <p:cNvCxnSpPr/>
                <p:nvPr/>
              </p:nvCxnSpPr>
              <p:spPr>
                <a:xfrm flipH="1">
                  <a:off x="4969" y="5809"/>
                  <a:ext cx="620" cy="41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直接连接符 276"/>
                <p:cNvCxnSpPr/>
                <p:nvPr/>
              </p:nvCxnSpPr>
              <p:spPr>
                <a:xfrm flipH="1">
                  <a:off x="4969" y="5810"/>
                  <a:ext cx="1893" cy="4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8" name="直接连接符 277"/>
              <p:cNvCxnSpPr/>
              <p:nvPr/>
            </p:nvCxnSpPr>
            <p:spPr>
              <a:xfrm flipV="1">
                <a:off x="5617" y="2803"/>
                <a:ext cx="0" cy="29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9" name="矩形 288"/>
              <p:cNvSpPr/>
              <p:nvPr/>
            </p:nvSpPr>
            <p:spPr>
              <a:xfrm>
                <a:off x="5051" y="5048"/>
                <a:ext cx="1133" cy="6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2" name="矩形 291"/>
              <p:cNvSpPr/>
              <p:nvPr/>
            </p:nvSpPr>
            <p:spPr>
              <a:xfrm>
                <a:off x="3781" y="5061"/>
                <a:ext cx="1133" cy="6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97" name="直接连接符 296"/>
              <p:cNvCxnSpPr/>
              <p:nvPr/>
            </p:nvCxnSpPr>
            <p:spPr>
              <a:xfrm flipV="1">
                <a:off x="3187" y="4619"/>
                <a:ext cx="3549" cy="499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直接连接符 298"/>
              <p:cNvCxnSpPr/>
              <p:nvPr/>
            </p:nvCxnSpPr>
            <p:spPr>
              <a:xfrm flipV="1">
                <a:off x="4331" y="4102"/>
                <a:ext cx="1125" cy="201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7" name="图片 36" descr="MommyTalk166953466602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63" y="5919"/>
                <a:ext cx="366" cy="206"/>
              </a:xfrm>
              <a:prstGeom prst="rect">
                <a:avLst/>
              </a:prstGeom>
            </p:spPr>
          </p:pic>
          <p:pic>
            <p:nvPicPr>
              <p:cNvPr id="38" name="图片 37" descr="MommyTalk166953467708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5" y="5776"/>
                <a:ext cx="718" cy="405"/>
              </a:xfrm>
              <a:prstGeom prst="rect">
                <a:avLst/>
              </a:prstGeom>
            </p:spPr>
          </p:pic>
          <p:pic>
            <p:nvPicPr>
              <p:cNvPr id="39" name="图片 38" descr="MommyTalk166953468364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2" y="5818"/>
                <a:ext cx="642" cy="361"/>
              </a:xfrm>
              <a:prstGeom prst="rect">
                <a:avLst/>
              </a:prstGeom>
            </p:spPr>
          </p:pic>
          <p:pic>
            <p:nvPicPr>
              <p:cNvPr id="40" name="图片 39" descr="MommyTalk166953469192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6" y="5792"/>
                <a:ext cx="694" cy="391"/>
              </a:xfrm>
              <a:prstGeom prst="rect">
                <a:avLst/>
              </a:prstGeom>
            </p:spPr>
          </p:pic>
          <p:pic>
            <p:nvPicPr>
              <p:cNvPr id="41" name="图片 40" descr="MommyTalk166953472952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5" y="6405"/>
                <a:ext cx="2384" cy="1341"/>
              </a:xfrm>
              <a:prstGeom prst="rect">
                <a:avLst/>
              </a:prstGeom>
            </p:spPr>
          </p:pic>
          <p:pic>
            <p:nvPicPr>
              <p:cNvPr id="67" name="图片 66" descr="MommyTalk166953503315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98" y="3898"/>
                <a:ext cx="230" cy="230"/>
              </a:xfrm>
              <a:prstGeom prst="rect">
                <a:avLst/>
              </a:prstGeom>
            </p:spPr>
          </p:pic>
          <p:pic>
            <p:nvPicPr>
              <p:cNvPr id="68" name="图片 67" descr="MommyTalk166953504010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35" y="4404"/>
                <a:ext cx="224" cy="224"/>
              </a:xfrm>
              <a:prstGeom prst="rect">
                <a:avLst/>
              </a:prstGeom>
            </p:spPr>
          </p:pic>
          <p:pic>
            <p:nvPicPr>
              <p:cNvPr id="92" name="图片 91" descr="MommyTalk166953504010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08" y="4404"/>
                <a:ext cx="224" cy="224"/>
              </a:xfrm>
              <a:prstGeom prst="rect">
                <a:avLst/>
              </a:prstGeom>
            </p:spPr>
          </p:pic>
          <p:pic>
            <p:nvPicPr>
              <p:cNvPr id="95" name="图片 94" descr="MommyTalk166953504010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83" y="4404"/>
                <a:ext cx="224" cy="224"/>
              </a:xfrm>
              <a:prstGeom prst="rect">
                <a:avLst/>
              </a:prstGeom>
            </p:spPr>
          </p:pic>
          <p:pic>
            <p:nvPicPr>
              <p:cNvPr id="133" name="图片 132" descr="MommyTalk166953925119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67" y="5244"/>
                <a:ext cx="393" cy="222"/>
              </a:xfrm>
              <a:prstGeom prst="rect">
                <a:avLst/>
              </a:prstGeom>
            </p:spPr>
          </p:pic>
          <p:pic>
            <p:nvPicPr>
              <p:cNvPr id="134" name="图片 133" descr="MommyTalk166953926876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77" y="5201"/>
                <a:ext cx="695" cy="392"/>
              </a:xfrm>
              <a:prstGeom prst="rect">
                <a:avLst/>
              </a:prstGeom>
            </p:spPr>
          </p:pic>
          <p:pic>
            <p:nvPicPr>
              <p:cNvPr id="135" name="图片 134" descr="MommyTalk166953927326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61" y="5183"/>
                <a:ext cx="704" cy="397"/>
              </a:xfrm>
              <a:prstGeom prst="rect">
                <a:avLst/>
              </a:prstGeom>
            </p:spPr>
          </p:pic>
          <p:pic>
            <p:nvPicPr>
              <p:cNvPr id="136" name="图片 135" descr="MommyTalk1669539278242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9" y="5183"/>
                <a:ext cx="697" cy="392"/>
              </a:xfrm>
              <a:prstGeom prst="rect">
                <a:avLst/>
              </a:prstGeom>
            </p:spPr>
          </p:pic>
          <p:pic>
            <p:nvPicPr>
              <p:cNvPr id="137" name="图片 136" descr="MommyTalk166953929795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46" y="2977"/>
                <a:ext cx="1334" cy="751"/>
              </a:xfrm>
              <a:prstGeom prst="rect">
                <a:avLst/>
              </a:prstGeom>
            </p:spPr>
          </p:pic>
          <p:pic>
            <p:nvPicPr>
              <p:cNvPr id="138" name="图片 137" descr="MommyTalk166953934939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55" y="2255"/>
                <a:ext cx="1569" cy="883"/>
              </a:xfrm>
              <a:prstGeom prst="rect">
                <a:avLst/>
              </a:prstGeom>
            </p:spPr>
          </p:pic>
          <p:pic>
            <p:nvPicPr>
              <p:cNvPr id="140" name="图片 139" descr="MommyTalk166953940856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67" y="7131"/>
                <a:ext cx="497" cy="280"/>
              </a:xfrm>
              <a:prstGeom prst="rect">
                <a:avLst/>
              </a:prstGeom>
            </p:spPr>
          </p:pic>
        </p:grpSp>
        <p:sp>
          <p:nvSpPr>
            <p:cNvPr id="184" name="左弧形箭头 183"/>
            <p:cNvSpPr/>
            <p:nvPr/>
          </p:nvSpPr>
          <p:spPr>
            <a:xfrm>
              <a:off x="11705" y="1903"/>
              <a:ext cx="1440" cy="3705"/>
            </a:xfrm>
            <a:prstGeom prst="curved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3145" y="613"/>
              <a:ext cx="5734" cy="4307"/>
              <a:chOff x="2281" y="2742"/>
              <a:chExt cx="5734" cy="4307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2281" y="2742"/>
                <a:ext cx="5734" cy="3951"/>
                <a:chOff x="2281" y="2742"/>
                <a:chExt cx="5734" cy="3951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2281" y="2742"/>
                  <a:ext cx="5141" cy="379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943" y="5551"/>
                  <a:ext cx="1942" cy="5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11" name="直接箭头连接符 10"/>
                <p:cNvCxnSpPr/>
                <p:nvPr/>
              </p:nvCxnSpPr>
              <p:spPr>
                <a:xfrm>
                  <a:off x="4887" y="5816"/>
                  <a:ext cx="2882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矩形 22"/>
                <p:cNvSpPr/>
                <p:nvPr/>
              </p:nvSpPr>
              <p:spPr>
                <a:xfrm>
                  <a:off x="5193" y="3938"/>
                  <a:ext cx="1942" cy="5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24" name="直接箭头连接符 23"/>
                <p:cNvCxnSpPr/>
                <p:nvPr/>
              </p:nvCxnSpPr>
              <p:spPr>
                <a:xfrm flipV="1">
                  <a:off x="3913" y="6082"/>
                  <a:ext cx="0" cy="60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箭头连接符 24"/>
                <p:cNvCxnSpPr>
                  <a:stCxn id="29" idx="3"/>
                </p:cNvCxnSpPr>
                <p:nvPr/>
              </p:nvCxnSpPr>
              <p:spPr>
                <a:xfrm flipV="1">
                  <a:off x="3527" y="4205"/>
                  <a:ext cx="1651" cy="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箭头连接符 25"/>
                <p:cNvCxnSpPr/>
                <p:nvPr/>
              </p:nvCxnSpPr>
              <p:spPr>
                <a:xfrm flipV="1">
                  <a:off x="6163" y="4477"/>
                  <a:ext cx="0" cy="133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箭头连接符 26"/>
                <p:cNvCxnSpPr>
                  <a:stCxn id="23" idx="3"/>
                </p:cNvCxnSpPr>
                <p:nvPr/>
              </p:nvCxnSpPr>
              <p:spPr>
                <a:xfrm>
                  <a:off x="7134" y="4205"/>
                  <a:ext cx="881" cy="132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组合 27"/>
                <p:cNvGrpSpPr/>
                <p:nvPr/>
              </p:nvGrpSpPr>
              <p:grpSpPr>
                <a:xfrm rot="0">
                  <a:off x="2481" y="3763"/>
                  <a:ext cx="1045" cy="894"/>
                  <a:chOff x="11402" y="4067"/>
                  <a:chExt cx="1048" cy="897"/>
                </a:xfrm>
              </p:grpSpPr>
              <p:sp>
                <p:nvSpPr>
                  <p:cNvPr id="29" name="矩形 28"/>
                  <p:cNvSpPr/>
                  <p:nvPr/>
                </p:nvSpPr>
                <p:spPr>
                  <a:xfrm>
                    <a:off x="11402" y="4067"/>
                    <a:ext cx="1048" cy="897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30" name="组合 29"/>
                  <p:cNvGrpSpPr/>
                  <p:nvPr/>
                </p:nvGrpSpPr>
                <p:grpSpPr>
                  <a:xfrm rot="0">
                    <a:off x="11566" y="4388"/>
                    <a:ext cx="720" cy="506"/>
                    <a:chOff x="5961" y="3337"/>
                    <a:chExt cx="7868" cy="5529"/>
                  </a:xfrm>
                </p:grpSpPr>
                <p:sp>
                  <p:nvSpPr>
                    <p:cNvPr id="31" name="椭圆 30"/>
                    <p:cNvSpPr/>
                    <p:nvPr/>
                  </p:nvSpPr>
                  <p:spPr>
                    <a:xfrm>
                      <a:off x="5961" y="4112"/>
                      <a:ext cx="865" cy="865"/>
                    </a:xfrm>
                    <a:prstGeom prst="ellipse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" name="椭圆 31"/>
                    <p:cNvSpPr/>
                    <p:nvPr/>
                  </p:nvSpPr>
                  <p:spPr>
                    <a:xfrm>
                      <a:off x="5961" y="5662"/>
                      <a:ext cx="865" cy="865"/>
                    </a:xfrm>
                    <a:prstGeom prst="ellipse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" name="椭圆 32"/>
                    <p:cNvSpPr/>
                    <p:nvPr/>
                  </p:nvSpPr>
                  <p:spPr>
                    <a:xfrm>
                      <a:off x="5961" y="7212"/>
                      <a:ext cx="865" cy="865"/>
                    </a:xfrm>
                    <a:prstGeom prst="ellipse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" name="椭圆 33"/>
                    <p:cNvSpPr/>
                    <p:nvPr/>
                  </p:nvSpPr>
                  <p:spPr>
                    <a:xfrm>
                      <a:off x="9463" y="3337"/>
                      <a:ext cx="865" cy="865"/>
                    </a:xfrm>
                    <a:prstGeom prst="ellipse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" name="椭圆 34"/>
                    <p:cNvSpPr/>
                    <p:nvPr/>
                  </p:nvSpPr>
                  <p:spPr>
                    <a:xfrm>
                      <a:off x="9463" y="4892"/>
                      <a:ext cx="865" cy="865"/>
                    </a:xfrm>
                    <a:prstGeom prst="ellipse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/>
                    <p:nvPr/>
                  </p:nvSpPr>
                  <p:spPr>
                    <a:xfrm>
                      <a:off x="9463" y="6447"/>
                      <a:ext cx="865" cy="865"/>
                    </a:xfrm>
                    <a:prstGeom prst="ellipse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" name="椭圆 11"/>
                    <p:cNvSpPr/>
                    <p:nvPr/>
                  </p:nvSpPr>
                  <p:spPr>
                    <a:xfrm>
                      <a:off x="9464" y="8002"/>
                      <a:ext cx="865" cy="865"/>
                    </a:xfrm>
                    <a:prstGeom prst="ellipse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" name="椭圆 12"/>
                    <p:cNvSpPr/>
                    <p:nvPr/>
                  </p:nvSpPr>
                  <p:spPr>
                    <a:xfrm>
                      <a:off x="12965" y="4892"/>
                      <a:ext cx="865" cy="865"/>
                    </a:xfrm>
                    <a:prstGeom prst="ellipse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" name="椭圆 13"/>
                    <p:cNvSpPr/>
                    <p:nvPr/>
                  </p:nvSpPr>
                  <p:spPr>
                    <a:xfrm>
                      <a:off x="12965" y="6447"/>
                      <a:ext cx="865" cy="865"/>
                    </a:xfrm>
                    <a:prstGeom prst="ellipse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15" name="直接连接符 14"/>
                    <p:cNvCxnSpPr>
                      <a:stCxn id="31" idx="6"/>
                      <a:endCxn id="34" idx="2"/>
                    </p:cNvCxnSpPr>
                    <p:nvPr/>
                  </p:nvCxnSpPr>
                  <p:spPr>
                    <a:xfrm flipV="1">
                      <a:off x="6826" y="3770"/>
                      <a:ext cx="2637" cy="775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直接连接符 15"/>
                    <p:cNvCxnSpPr>
                      <a:stCxn id="31" idx="6"/>
                      <a:endCxn id="35" idx="2"/>
                    </p:cNvCxnSpPr>
                    <p:nvPr/>
                  </p:nvCxnSpPr>
                  <p:spPr>
                    <a:xfrm>
                      <a:off x="6826" y="4545"/>
                      <a:ext cx="2637" cy="78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直接连接符 41"/>
                    <p:cNvCxnSpPr>
                      <a:stCxn id="31" idx="6"/>
                      <a:endCxn id="36" idx="2"/>
                    </p:cNvCxnSpPr>
                    <p:nvPr/>
                  </p:nvCxnSpPr>
                  <p:spPr>
                    <a:xfrm>
                      <a:off x="6826" y="4545"/>
                      <a:ext cx="2637" cy="2335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直接连接符 44"/>
                    <p:cNvCxnSpPr>
                      <a:stCxn id="31" idx="6"/>
                      <a:endCxn id="12" idx="2"/>
                    </p:cNvCxnSpPr>
                    <p:nvPr/>
                  </p:nvCxnSpPr>
                  <p:spPr>
                    <a:xfrm>
                      <a:off x="6826" y="4545"/>
                      <a:ext cx="2638" cy="389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直接连接符 46"/>
                    <p:cNvCxnSpPr>
                      <a:stCxn id="32" idx="6"/>
                    </p:cNvCxnSpPr>
                    <p:nvPr/>
                  </p:nvCxnSpPr>
                  <p:spPr>
                    <a:xfrm flipV="1">
                      <a:off x="6826" y="3803"/>
                      <a:ext cx="2597" cy="2292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直接连接符 57"/>
                    <p:cNvCxnSpPr>
                      <a:stCxn id="32" idx="6"/>
                      <a:endCxn id="35" idx="2"/>
                    </p:cNvCxnSpPr>
                    <p:nvPr/>
                  </p:nvCxnSpPr>
                  <p:spPr>
                    <a:xfrm flipV="1">
                      <a:off x="6826" y="5325"/>
                      <a:ext cx="2637" cy="77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直接连接符 16"/>
                    <p:cNvCxnSpPr>
                      <a:stCxn id="32" idx="6"/>
                      <a:endCxn id="36" idx="2"/>
                    </p:cNvCxnSpPr>
                    <p:nvPr/>
                  </p:nvCxnSpPr>
                  <p:spPr>
                    <a:xfrm>
                      <a:off x="6826" y="6095"/>
                      <a:ext cx="2637" cy="785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直接连接符 17"/>
                    <p:cNvCxnSpPr>
                      <a:stCxn id="32" idx="6"/>
                      <a:endCxn id="12" idx="2"/>
                    </p:cNvCxnSpPr>
                    <p:nvPr/>
                  </p:nvCxnSpPr>
                  <p:spPr>
                    <a:xfrm>
                      <a:off x="6826" y="6095"/>
                      <a:ext cx="2638" cy="234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直接连接符 68"/>
                    <p:cNvCxnSpPr>
                      <a:stCxn id="33" idx="6"/>
                      <a:endCxn id="34" idx="2"/>
                    </p:cNvCxnSpPr>
                    <p:nvPr/>
                  </p:nvCxnSpPr>
                  <p:spPr>
                    <a:xfrm flipV="1">
                      <a:off x="6826" y="3770"/>
                      <a:ext cx="2637" cy="3875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直接连接符 72"/>
                    <p:cNvCxnSpPr>
                      <a:stCxn id="33" idx="6"/>
                    </p:cNvCxnSpPr>
                    <p:nvPr/>
                  </p:nvCxnSpPr>
                  <p:spPr>
                    <a:xfrm flipV="1">
                      <a:off x="6826" y="5328"/>
                      <a:ext cx="2622" cy="2317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直接连接符 85"/>
                    <p:cNvCxnSpPr>
                      <a:stCxn id="33" idx="6"/>
                      <a:endCxn id="36" idx="2"/>
                    </p:cNvCxnSpPr>
                    <p:nvPr/>
                  </p:nvCxnSpPr>
                  <p:spPr>
                    <a:xfrm flipV="1">
                      <a:off x="6826" y="6880"/>
                      <a:ext cx="2637" cy="765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直接连接符 88"/>
                    <p:cNvCxnSpPr>
                      <a:stCxn id="33" idx="6"/>
                      <a:endCxn id="12" idx="2"/>
                    </p:cNvCxnSpPr>
                    <p:nvPr/>
                  </p:nvCxnSpPr>
                  <p:spPr>
                    <a:xfrm>
                      <a:off x="6826" y="7645"/>
                      <a:ext cx="2638" cy="79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直接连接符 89"/>
                    <p:cNvCxnSpPr>
                      <a:stCxn id="34" idx="6"/>
                      <a:endCxn id="14" idx="2"/>
                    </p:cNvCxnSpPr>
                    <p:nvPr/>
                  </p:nvCxnSpPr>
                  <p:spPr>
                    <a:xfrm>
                      <a:off x="10328" y="3770"/>
                      <a:ext cx="2637" cy="311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直接连接符 90"/>
                    <p:cNvCxnSpPr/>
                    <p:nvPr/>
                  </p:nvCxnSpPr>
                  <p:spPr>
                    <a:xfrm>
                      <a:off x="10328" y="3770"/>
                      <a:ext cx="2637" cy="1555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直接连接符 18"/>
                    <p:cNvCxnSpPr>
                      <a:stCxn id="35" idx="6"/>
                      <a:endCxn id="14" idx="2"/>
                    </p:cNvCxnSpPr>
                    <p:nvPr/>
                  </p:nvCxnSpPr>
                  <p:spPr>
                    <a:xfrm>
                      <a:off x="10328" y="5325"/>
                      <a:ext cx="2637" cy="1555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直接连接符 92"/>
                    <p:cNvCxnSpPr>
                      <a:stCxn id="36" idx="6"/>
                    </p:cNvCxnSpPr>
                    <p:nvPr/>
                  </p:nvCxnSpPr>
                  <p:spPr>
                    <a:xfrm flipV="1">
                      <a:off x="10328" y="5335"/>
                      <a:ext cx="2627" cy="1545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直接连接符 19"/>
                    <p:cNvCxnSpPr>
                      <a:stCxn id="36" idx="6"/>
                      <a:endCxn id="14" idx="2"/>
                    </p:cNvCxnSpPr>
                    <p:nvPr/>
                  </p:nvCxnSpPr>
                  <p:spPr>
                    <a:xfrm>
                      <a:off x="10328" y="6880"/>
                      <a:ext cx="2637" cy="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直接连接符 95"/>
                    <p:cNvCxnSpPr>
                      <a:stCxn id="12" idx="6"/>
                    </p:cNvCxnSpPr>
                    <p:nvPr/>
                  </p:nvCxnSpPr>
                  <p:spPr>
                    <a:xfrm flipV="1">
                      <a:off x="10329" y="5297"/>
                      <a:ext cx="2651" cy="3138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直接连接符 97"/>
                    <p:cNvCxnSpPr>
                      <a:stCxn id="12" idx="6"/>
                      <a:endCxn id="14" idx="2"/>
                    </p:cNvCxnSpPr>
                    <p:nvPr/>
                  </p:nvCxnSpPr>
                  <p:spPr>
                    <a:xfrm flipV="1">
                      <a:off x="10329" y="6880"/>
                      <a:ext cx="2636" cy="1555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直接连接符 98"/>
                    <p:cNvCxnSpPr>
                      <a:stCxn id="35" idx="6"/>
                      <a:endCxn id="13" idx="2"/>
                    </p:cNvCxnSpPr>
                    <p:nvPr/>
                  </p:nvCxnSpPr>
                  <p:spPr>
                    <a:xfrm>
                      <a:off x="10328" y="5325"/>
                      <a:ext cx="2637" cy="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00" name="直接箭头连接符 99"/>
                <p:cNvCxnSpPr/>
                <p:nvPr/>
              </p:nvCxnSpPr>
              <p:spPr>
                <a:xfrm flipV="1">
                  <a:off x="3283" y="4655"/>
                  <a:ext cx="0" cy="89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箭头连接符 101"/>
                <p:cNvCxnSpPr/>
                <p:nvPr/>
              </p:nvCxnSpPr>
              <p:spPr>
                <a:xfrm flipV="1">
                  <a:off x="2718" y="4655"/>
                  <a:ext cx="0" cy="203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13" name="图片 112" descr="MommyTalk1669538997035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82" y="3819"/>
                  <a:ext cx="1458" cy="821"/>
                </a:xfrm>
                <a:prstGeom prst="rect">
                  <a:avLst/>
                </a:prstGeom>
              </p:spPr>
            </p:pic>
            <p:grpSp>
              <p:nvGrpSpPr>
                <p:cNvPr id="115" name="组合 114"/>
                <p:cNvGrpSpPr/>
                <p:nvPr/>
              </p:nvGrpSpPr>
              <p:grpSpPr>
                <a:xfrm rot="0">
                  <a:off x="3913" y="3606"/>
                  <a:ext cx="822" cy="625"/>
                  <a:chOff x="5496" y="8134"/>
                  <a:chExt cx="824" cy="627"/>
                </a:xfrm>
              </p:grpSpPr>
              <p:pic>
                <p:nvPicPr>
                  <p:cNvPr id="117" name="图片 116" descr="MommyTalk1669539144860"/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496" y="8134"/>
                    <a:ext cx="825" cy="464"/>
                  </a:xfrm>
                  <a:prstGeom prst="rect">
                    <a:avLst/>
                  </a:prstGeom>
                </p:spPr>
              </p:pic>
              <p:pic>
                <p:nvPicPr>
                  <p:cNvPr id="120" name="图片 119" descr="MommyTalk1669539153595"/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496" y="8353"/>
                    <a:ext cx="728" cy="40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3" name="图片 122" descr="MommyTalk1669539168041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18" y="3752"/>
                  <a:ext cx="560" cy="313"/>
                </a:xfrm>
                <a:prstGeom prst="rect">
                  <a:avLst/>
                </a:prstGeom>
              </p:spPr>
            </p:pic>
            <p:pic>
              <p:nvPicPr>
                <p:cNvPr id="21" name="图片 20" descr="MommyTalk1669539221413"/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94" y="5353"/>
                  <a:ext cx="1686" cy="948"/>
                </a:xfrm>
                <a:prstGeom prst="rect">
                  <a:avLst/>
                </a:prstGeom>
              </p:spPr>
            </p:pic>
            <p:pic>
              <p:nvPicPr>
                <p:cNvPr id="22" name="图片 21" descr="MommyTalk1669539401765"/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81" y="2913"/>
                  <a:ext cx="561" cy="316"/>
                </a:xfrm>
                <a:prstGeom prst="rect">
                  <a:avLst/>
                </a:prstGeom>
              </p:spPr>
            </p:pic>
          </p:grpSp>
          <p:sp>
            <p:nvSpPr>
              <p:cNvPr id="43" name="文本框 42"/>
              <p:cNvSpPr txBox="1"/>
              <p:nvPr/>
            </p:nvSpPr>
            <p:spPr>
              <a:xfrm>
                <a:off x="3526" y="6615"/>
                <a:ext cx="79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/>
                  <a:t>state</a:t>
                </a:r>
                <a:endParaRPr lang="en-US" altLang="zh-CN" sz="1200"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2298" y="6615"/>
                <a:ext cx="79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/>
                  <a:t>state</a:t>
                </a:r>
                <a:endParaRPr lang="en-US" altLang="zh-CN" sz="1200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4887" y="5808"/>
                <a:ext cx="1507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/>
                  <a:t>Defensive subtask</a:t>
                </a:r>
                <a:endParaRPr lang="en-US" altLang="zh-CN" sz="1200"/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3229" y="4804"/>
                <a:ext cx="1507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/>
                  <a:t>Offensive subtask</a:t>
                </a:r>
                <a:endParaRPr lang="en-US" altLang="zh-CN" sz="1200"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95">
                <a:sym typeface="+mn-ea"/>
              </a:rPr>
              <a:t>Conclusion</a:t>
            </a:r>
            <a:endParaRPr lang="zh-CN" altLang="en-US" sz="3095"/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sz="2135" dirty="0">
                <a:solidFill>
                  <a:schemeClr val="dk1"/>
                </a:solidFill>
              </a:rPr>
              <a:t>In this talk, we presented P-HRL, a prediction-based hierarchical reinforcement learning. </a:t>
            </a:r>
            <a:endParaRPr sz="2135" dirty="0">
              <a:solidFill>
                <a:schemeClr val="dk1"/>
              </a:solidFill>
            </a:endParaRPr>
          </a:p>
          <a:p>
            <a:pPr marL="9271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140" dirty="0">
                <a:solidFill>
                  <a:schemeClr val="dk1"/>
                </a:solidFill>
              </a:rPr>
              <a:t>P-HRL consists of a coach for soccer tactics and a robot controller for robot motion control.</a:t>
            </a:r>
            <a:endParaRPr lang="en-US" sz="2140" dirty="0">
              <a:solidFill>
                <a:schemeClr val="dk1"/>
              </a:solidFill>
            </a:endParaRPr>
          </a:p>
          <a:p>
            <a:pPr marL="9271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140" dirty="0">
                <a:solidFill>
                  <a:schemeClr val="dk1"/>
                </a:solidFill>
              </a:rPr>
              <a:t> In matches against the state-of-the-art baseline MATD3, P-HRL has 52% win rate, 22% draw rate and 26% loss rate.</a:t>
            </a:r>
            <a:endParaRPr lang="en-US" sz="2140" dirty="0">
              <a:solidFill>
                <a:schemeClr val="dk1"/>
              </a:solidFill>
            </a:endParaRPr>
          </a:p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lang="en-US" sz="2140" dirty="0">
                <a:solidFill>
                  <a:schemeClr val="dk1"/>
                </a:solidFill>
              </a:rPr>
              <a:t>We design</a:t>
            </a:r>
            <a:r>
              <a:rPr lang="en-US" sz="2140" dirty="0">
                <a:solidFill>
                  <a:schemeClr val="dk1"/>
                </a:solidFill>
              </a:rPr>
              <a:t>ed several key performance indicators (KPIs) for robotic soccer (e.g., ball possession) to more fully evaluate the performance of the P-HRL.</a:t>
            </a:r>
            <a:endParaRPr lang="en-US" sz="2140" dirty="0">
              <a:solidFill>
                <a:schemeClr val="dk1"/>
              </a:solidFill>
            </a:endParaRPr>
          </a:p>
          <a:p>
            <a:pPr marL="9271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140" dirty="0">
                <a:solidFill>
                  <a:schemeClr val="dk1"/>
                </a:solidFill>
              </a:rPr>
              <a:t> P-HRL has better cooperation between robots, with 70.25% possession rate compared to 17.14% for baseline.</a:t>
            </a:r>
            <a:endParaRPr lang="en-US" sz="2140" dirty="0">
              <a:solidFill>
                <a:schemeClr val="dk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>
            <a:normAutofit fontScale="90000"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95">
                <a:sym typeface="+mn-ea"/>
              </a:rPr>
              <a:t>Future work </a:t>
            </a:r>
            <a:endParaRPr lang="zh-CN" sz="3095">
              <a:sym typeface="+mn-ea"/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415290" y="1536700"/>
            <a:ext cx="11360785" cy="5087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lang="en-US" sz="2135" dirty="0">
                <a:solidFill>
                  <a:schemeClr val="dk1"/>
                </a:solidFill>
              </a:rPr>
              <a:t>P-HRL has been submitted to the International Conference on Automated Planning and Scheduling (ICAPS2023).</a:t>
            </a:r>
            <a:endParaRPr lang="en-US" sz="2135" dirty="0">
              <a:solidFill>
                <a:schemeClr val="dk1"/>
              </a:solidFill>
            </a:endParaRPr>
          </a:p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lang="en-US" sz="2135" dirty="0">
                <a:solidFill>
                  <a:schemeClr val="dk1"/>
                </a:solidFill>
              </a:rPr>
              <a:t>Short-term work</a:t>
            </a:r>
            <a:endParaRPr lang="en-US" sz="2135" dirty="0">
              <a:solidFill>
                <a:schemeClr val="dk1"/>
              </a:solidFill>
            </a:endParaRPr>
          </a:p>
          <a:p>
            <a:pPr marL="9271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140" dirty="0">
                <a:solidFill>
                  <a:schemeClr val="dk1"/>
                </a:solidFill>
              </a:rPr>
              <a:t>Add additional baselines, e.g., MAAC.</a:t>
            </a:r>
            <a:endParaRPr lang="en-US" sz="2140" dirty="0">
              <a:solidFill>
                <a:schemeClr val="dk1"/>
              </a:solidFill>
            </a:endParaRPr>
          </a:p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lang="en-US" sz="2135" dirty="0">
                <a:solidFill>
                  <a:schemeClr val="dk1"/>
                </a:solidFill>
              </a:rPr>
              <a:t>L</a:t>
            </a:r>
            <a:r>
              <a:rPr sz="2135" dirty="0">
                <a:solidFill>
                  <a:schemeClr val="dk1"/>
                </a:solidFill>
              </a:rPr>
              <a:t>ong-term work</a:t>
            </a:r>
            <a:endParaRPr sz="2135" dirty="0">
              <a:solidFill>
                <a:schemeClr val="dk1"/>
              </a:solidFill>
            </a:endParaRPr>
          </a:p>
          <a:p>
            <a:pPr marL="9271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sz="2140" dirty="0">
                <a:solidFill>
                  <a:schemeClr val="dk1"/>
                </a:solidFill>
              </a:rPr>
              <a:t>Deploying P-HRL to real robots for soccer matches instead of evaluating </a:t>
            </a:r>
            <a:r>
              <a:rPr lang="en-US" sz="2140" dirty="0">
                <a:solidFill>
                  <a:schemeClr val="dk1"/>
                </a:solidFill>
              </a:rPr>
              <a:t>it</a:t>
            </a:r>
            <a:r>
              <a:rPr sz="2140" dirty="0">
                <a:solidFill>
                  <a:schemeClr val="dk1"/>
                </a:solidFill>
              </a:rPr>
              <a:t> in </a:t>
            </a:r>
            <a:r>
              <a:rPr lang="en-US" sz="2140" dirty="0">
                <a:solidFill>
                  <a:schemeClr val="dk1"/>
                </a:solidFill>
              </a:rPr>
              <a:t>the</a:t>
            </a:r>
            <a:r>
              <a:rPr sz="2140" dirty="0">
                <a:solidFill>
                  <a:schemeClr val="dk1"/>
                </a:solidFill>
              </a:rPr>
              <a:t> simulation environment</a:t>
            </a:r>
            <a:r>
              <a:rPr lang="en-US" sz="2140" dirty="0">
                <a:solidFill>
                  <a:schemeClr val="dk1"/>
                </a:solidFill>
              </a:rPr>
              <a:t>.</a:t>
            </a:r>
            <a:endParaRPr lang="en-US" sz="2140" dirty="0">
              <a:solidFill>
                <a:schemeClr val="dk1"/>
              </a:solidFill>
            </a:endParaRPr>
          </a:p>
          <a:p>
            <a:pPr marL="1384300" lvl="2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n"/>
            </a:pPr>
            <a:r>
              <a:rPr lang="en-US" sz="2140" dirty="0">
                <a:solidFill>
                  <a:schemeClr val="dk1"/>
                </a:solidFill>
              </a:rPr>
              <a:t>Quickly correct deviations between the simulation environment and the real environment.</a:t>
            </a:r>
            <a:endParaRPr lang="en-US" sz="2140" dirty="0">
              <a:solidFill>
                <a:schemeClr val="dk1"/>
              </a:solidFill>
            </a:endParaRPr>
          </a:p>
          <a:p>
            <a:pPr marL="9271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140" dirty="0">
                <a:solidFill>
                  <a:schemeClr val="dk1"/>
                </a:solidFill>
              </a:rPr>
              <a:t>Using large-scale training models in robot soccer.</a:t>
            </a:r>
            <a:endParaRPr lang="en-US" sz="2140" dirty="0">
              <a:solidFill>
                <a:schemeClr val="dk1"/>
              </a:solidFill>
            </a:endParaRPr>
          </a:p>
          <a:p>
            <a:pPr marL="1384300" lvl="2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n"/>
            </a:pPr>
            <a:r>
              <a:rPr lang="zh-CN" altLang="en-US" sz="2140" dirty="0">
                <a:solidFill>
                  <a:schemeClr val="dk1"/>
                </a:solidFill>
              </a:rPr>
              <a:t>Optimize distributed training process</a:t>
            </a:r>
            <a:r>
              <a:rPr lang="en-US" altLang="zh-CN" sz="2140" dirty="0">
                <a:solidFill>
                  <a:schemeClr val="dk1"/>
                </a:solidFill>
              </a:rPr>
              <a:t>.</a:t>
            </a:r>
            <a:endParaRPr lang="en-US" altLang="zh-CN" sz="2140" dirty="0">
              <a:solidFill>
                <a:schemeClr val="dk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>
            <a:normAutofit fontScale="90000"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70865"/>
            <a:ext cx="10515600" cy="968375"/>
          </a:xfrm>
        </p:spPr>
        <p:txBody>
          <a:bodyPr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990"/>
              <a:buFontTx/>
            </a:pPr>
            <a:r>
              <a:rPr lang="zh-CN" sz="3095">
                <a:sym typeface="+mn-ea"/>
              </a:rPr>
              <a:t>Motivation</a:t>
            </a:r>
            <a:endParaRPr lang="zh-CN" sz="309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9240"/>
            <a:ext cx="10515600" cy="3853180"/>
          </a:xfrm>
        </p:spPr>
        <p:txBody>
          <a:bodyPr>
            <a:normAutofit lnSpcReduction="10000"/>
          </a:bodyPr>
          <a:p>
            <a:pPr>
              <a:buFont typeface="Wingdings" panose="05000000000000000000" charset="0"/>
              <a:buChar char="Ø"/>
            </a:pPr>
            <a:r>
              <a:rPr lang="en-US" sz="1600" b="1" dirty="0">
                <a:solidFill>
                  <a:schemeClr val="dk1"/>
                </a:solidFill>
              </a:rPr>
              <a:t>Robot soccer</a:t>
            </a:r>
            <a:r>
              <a:rPr lang="en-US" sz="1600" dirty="0">
                <a:solidFill>
                  <a:schemeClr val="dk1"/>
                </a:solidFill>
              </a:rPr>
              <a:t> is a robot sports </a:t>
            </a:r>
            <a:r>
              <a:rPr lang="en-US" sz="1600" dirty="0">
                <a:solidFill>
                  <a:schemeClr val="dk1"/>
                </a:solidFill>
              </a:rPr>
              <a:t>game in which both parties control a team of robots and cannot be manually controlled during the game.</a:t>
            </a:r>
            <a:endParaRPr lang="en-US" sz="1600" dirty="0">
              <a:solidFill>
                <a:schemeClr val="dk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A robot cooperation scenario</a:t>
            </a:r>
            <a:r>
              <a:rPr lang="en-US" sz="1600" dirty="0">
                <a:solidFill>
                  <a:schemeClr val="dk1"/>
                </a:solidFill>
                <a:sym typeface="+mn-ea"/>
              </a:rPr>
              <a:t>: need e</a:t>
            </a:r>
            <a:r>
              <a:rPr lang="en-US" sz="1600" dirty="0">
                <a:solidFill>
                  <a:schemeClr val="dk1"/>
                </a:solidFill>
              </a:rPr>
              <a:t>ffective team strategies and joint decision-making processes</a:t>
            </a:r>
            <a:endParaRPr lang="en-US" sz="1600" dirty="0">
              <a:solidFill>
                <a:schemeClr val="dk1"/>
              </a:solidFill>
            </a:endParaRPr>
          </a:p>
          <a:p>
            <a:pPr lvl="1" algn="l">
              <a:buClrTx/>
              <a:buSzTx/>
            </a:pPr>
            <a:r>
              <a:rPr lang="en-US" sz="1600" dirty="0">
                <a:solidFill>
                  <a:schemeClr val="dk1"/>
                </a:solidFill>
              </a:rPr>
              <a:t>Several leagues have been successfully organized in recent years.</a:t>
            </a:r>
            <a:endParaRPr lang="en-US" sz="1600" dirty="0">
              <a:solidFill>
                <a:schemeClr val="dk1"/>
              </a:solidFill>
            </a:endParaRPr>
          </a:p>
          <a:p>
            <a:pPr lvl="2" algn="l">
              <a:buClrTx/>
              <a:buSzTx/>
              <a:buFont typeface="Wingdings" panose="05000000000000000000" charset="0"/>
              <a:buChar char="n"/>
            </a:pPr>
            <a:r>
              <a:rPr lang="en-US" sz="1400" dirty="0">
                <a:solidFill>
                  <a:schemeClr val="dk1"/>
                </a:solidFill>
              </a:rPr>
              <a:t>e.g., RoboCup, IEEE Very Small Size Soccer (IEEE VSSS).</a:t>
            </a:r>
            <a:endParaRPr lang="en-US" sz="1400" dirty="0">
              <a:solidFill>
                <a:schemeClr val="dk1"/>
              </a:solidFill>
            </a:endParaRPr>
          </a:p>
          <a:p>
            <a:pPr lvl="1" algn="l">
              <a:buClrTx/>
              <a:buSzTx/>
            </a:pPr>
            <a:endParaRPr lang="en-US" sz="1600" dirty="0">
              <a:solidFill>
                <a:schemeClr val="dk1"/>
              </a:solidFill>
            </a:endParaRPr>
          </a:p>
          <a:p>
            <a:pPr lvl="1" algn="l">
              <a:buClrTx/>
              <a:buSzTx/>
            </a:pPr>
            <a:endParaRPr lang="en-US" sz="1600" dirty="0">
              <a:solidFill>
                <a:schemeClr val="dk1"/>
              </a:solidFill>
            </a:endParaRPr>
          </a:p>
          <a:p>
            <a:pPr lvl="1" algn="l">
              <a:buClrTx/>
              <a:buSzTx/>
            </a:pPr>
            <a:endParaRPr lang="en-US" sz="1600" dirty="0">
              <a:solidFill>
                <a:schemeClr val="dk1"/>
              </a:solidFill>
            </a:endParaRPr>
          </a:p>
          <a:p>
            <a:pPr lvl="1" algn="l">
              <a:buClrTx/>
              <a:buSzTx/>
            </a:pPr>
            <a:endParaRPr lang="en-US" sz="1600" dirty="0">
              <a:solidFill>
                <a:schemeClr val="dk1"/>
              </a:solidFill>
            </a:endParaRPr>
          </a:p>
          <a:p>
            <a:pPr lvl="1" algn="l">
              <a:buClrTx/>
              <a:buSzTx/>
            </a:pPr>
            <a:endParaRPr lang="en-US" sz="1600" dirty="0">
              <a:solidFill>
                <a:schemeClr val="dk1"/>
              </a:solidFill>
            </a:endParaRPr>
          </a:p>
          <a:p>
            <a:pPr lvl="1" algn="l">
              <a:buClrTx/>
              <a:buSzTx/>
            </a:pPr>
            <a:endParaRPr lang="en-US" sz="1600" dirty="0">
              <a:solidFill>
                <a:schemeClr val="dk1"/>
              </a:solidFill>
            </a:endParaRPr>
          </a:p>
          <a:p>
            <a:pPr lvl="1" algn="l">
              <a:buClrTx/>
              <a:buSzTx/>
            </a:pPr>
            <a:endParaRPr lang="en-US" sz="1600" b="1" dirty="0">
              <a:solidFill>
                <a:schemeClr val="dk1"/>
              </a:solidFill>
            </a:endParaRPr>
          </a:p>
          <a:p>
            <a:pPr lvl="1" algn="l">
              <a:buClrTx/>
              <a:buSzTx/>
            </a:pPr>
            <a:r>
              <a:rPr lang="en-US" sz="1600" dirty="0">
                <a:solidFill>
                  <a:schemeClr val="dk1"/>
                </a:solidFill>
              </a:rPr>
              <a:t>Promoted research in academic scenarios</a:t>
            </a:r>
            <a:endParaRPr lang="en-US" sz="1600" dirty="0">
              <a:solidFill>
                <a:schemeClr val="dk1"/>
              </a:solidFill>
            </a:endParaRPr>
          </a:p>
          <a:p>
            <a:pPr marL="1143000" lvl="2" indent="-228600" algn="l">
              <a:buClrTx/>
              <a:buSzTx/>
              <a:buFont typeface="Wingdings" panose="05000000000000000000" charset="0"/>
              <a:buChar char="n"/>
            </a:pPr>
            <a:r>
              <a:rPr lang="en-US" sz="1400" dirty="0">
                <a:solidFill>
                  <a:schemeClr val="dk1"/>
                </a:solidFill>
              </a:rPr>
              <a:t>e.g., path planning, humanoid robot research</a:t>
            </a:r>
            <a:endParaRPr lang="en-US" sz="1400" dirty="0">
              <a:solidFill>
                <a:schemeClr val="dk1"/>
              </a:solidFill>
            </a:endParaRPr>
          </a:p>
          <a:p>
            <a:pPr lvl="1"/>
            <a:endParaRPr lang="en-US" sz="1400" dirty="0">
              <a:solidFill>
                <a:schemeClr val="dk1"/>
              </a:solidFill>
            </a:endParaRPr>
          </a:p>
        </p:txBody>
      </p:sp>
      <p:pic>
        <p:nvPicPr>
          <p:cNvPr id="6" name="图片 5" descr="photo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3325" y="2816225"/>
            <a:ext cx="2231390" cy="1673860"/>
          </a:xfrm>
          <a:prstGeom prst="rect">
            <a:avLst/>
          </a:prstGeom>
        </p:spPr>
      </p:pic>
      <p:pic>
        <p:nvPicPr>
          <p:cNvPr id="8" name="图片 7" descr="robocupsoccer-small-size4"/>
          <p:cNvPicPr>
            <a:picLocks noChangeAspect="1"/>
          </p:cNvPicPr>
          <p:nvPr/>
        </p:nvPicPr>
        <p:blipFill>
          <a:blip r:embed="rId2"/>
          <a:srcRect l="21914" r="22010"/>
          <a:stretch>
            <a:fillRect/>
          </a:stretch>
        </p:blipFill>
        <p:spPr>
          <a:xfrm>
            <a:off x="6622415" y="2816225"/>
            <a:ext cx="2600813" cy="1674000"/>
          </a:xfrm>
          <a:prstGeom prst="rect">
            <a:avLst/>
          </a:prstGeom>
        </p:spPr>
      </p:pic>
      <p:pic>
        <p:nvPicPr>
          <p:cNvPr id="5" name="图片 4" descr="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00325" y="5113655"/>
            <a:ext cx="1978139" cy="1674000"/>
          </a:xfrm>
          <a:prstGeom prst="rect">
            <a:avLst/>
          </a:prstGeom>
        </p:spPr>
      </p:pic>
      <p:pic>
        <p:nvPicPr>
          <p:cNvPr id="7" name="图片 6" descr="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200" y="4989195"/>
            <a:ext cx="1723390" cy="1798320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805" y="167005"/>
            <a:ext cx="10515600" cy="968375"/>
          </a:xfrm>
        </p:spPr>
        <p:txBody>
          <a:bodyPr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990"/>
              <a:buFontTx/>
            </a:pPr>
            <a:r>
              <a:rPr lang="zh-CN" sz="3095">
                <a:sym typeface="+mn-ea"/>
              </a:rPr>
              <a:t>Existing MARL </a:t>
            </a:r>
            <a:r>
              <a:rPr lang="en-US" altLang="zh-CN" sz="3095">
                <a:sym typeface="+mn-ea"/>
              </a:rPr>
              <a:t>M</a:t>
            </a:r>
            <a:r>
              <a:rPr lang="zh-CN" sz="3095">
                <a:sym typeface="+mn-ea"/>
              </a:rPr>
              <a:t>ethod</a:t>
            </a:r>
            <a:endParaRPr lang="zh-CN" sz="3095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1805" y="3723640"/>
            <a:ext cx="10515600" cy="928370"/>
          </a:xfrm>
        </p:spPr>
        <p:txBody>
          <a:bodyPr>
            <a:normAutofit/>
          </a:bodyPr>
          <a:p>
            <a:pPr>
              <a:buFont typeface="Wingdings" panose="05000000000000000000" charset="0"/>
              <a:buChar char="Ø"/>
            </a:pPr>
            <a:r>
              <a:rPr lang="en-US" sz="1600" dirty="0">
                <a:solidFill>
                  <a:schemeClr val="dk1"/>
                </a:solidFill>
                <a:sym typeface="+mn-ea"/>
              </a:rPr>
              <a:t>MARL</a:t>
            </a:r>
            <a:r>
              <a:rPr lang="en-US" sz="1600" dirty="0">
                <a:solidFill>
                  <a:schemeClr val="dk1"/>
                </a:solidFill>
              </a:rPr>
              <a:t> controls the actions of multiple agents </a:t>
            </a:r>
            <a:r>
              <a:rPr lang="en-US" sz="1600" b="1" dirty="0">
                <a:solidFill>
                  <a:schemeClr val="dk1"/>
                </a:solidFill>
              </a:rPr>
              <a:t>based on rewards</a:t>
            </a:r>
            <a:r>
              <a:rPr lang="en-US" sz="1600" dirty="0">
                <a:solidFill>
                  <a:schemeClr val="dk1"/>
                </a:solidFill>
              </a:rPr>
              <a:t> to maximize the expected rewards by continuously interacting with the environment.</a:t>
            </a:r>
            <a:endParaRPr lang="en-US" sz="1600" dirty="0">
              <a:solidFill>
                <a:schemeClr val="dk1"/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 dirty="0">
              <a:solidFill>
                <a:schemeClr val="dk1"/>
              </a:solidFill>
            </a:endParaRPr>
          </a:p>
          <a:p>
            <a:pPr marL="1143000" lvl="2" indent="-228600">
              <a:buFont typeface="Wingdings" panose="05000000000000000000" charset="0"/>
              <a:buChar char="n"/>
            </a:pPr>
            <a:endParaRPr lang="en-US" altLang="zh-CN" sz="1600" dirty="0">
              <a:solidFill>
                <a:schemeClr val="dk1"/>
              </a:solidFill>
              <a:sym typeface="+mn-ea"/>
            </a:endParaRPr>
          </a:p>
          <a:p>
            <a:pPr marL="1143000" lvl="2" indent="-228600">
              <a:buFont typeface="Wingdings" panose="05000000000000000000" charset="0"/>
              <a:buChar char="n"/>
            </a:pPr>
            <a:endParaRPr lang="en-US" altLang="zh-CN" sz="1600" dirty="0">
              <a:solidFill>
                <a:schemeClr val="dk1"/>
              </a:solidFill>
              <a:sym typeface="+mn-ea"/>
            </a:endParaRPr>
          </a:p>
          <a:p>
            <a:pPr marL="1143000" lvl="2" indent="-228600">
              <a:buFont typeface="Wingdings" panose="05000000000000000000" charset="0"/>
              <a:buChar char="n"/>
            </a:pPr>
            <a:endParaRPr lang="en-US" altLang="zh-CN" sz="1600" dirty="0">
              <a:solidFill>
                <a:schemeClr val="dk1"/>
              </a:solidFill>
              <a:sym typeface="+mn-ea"/>
            </a:endParaRPr>
          </a:p>
          <a:p>
            <a:pPr marL="1143000" lvl="2" indent="-228600">
              <a:buFont typeface="Wingdings" panose="05000000000000000000" charset="0"/>
              <a:buChar char="n"/>
            </a:pPr>
            <a:endParaRPr lang="en-US" sz="1600" dirty="0">
              <a:solidFill>
                <a:schemeClr val="dk1"/>
              </a:solidFill>
              <a:sym typeface="+mn-ea"/>
            </a:endParaRPr>
          </a:p>
          <a:p>
            <a:pPr marL="1143000" lvl="2" indent="-228600">
              <a:buFont typeface="Wingdings" panose="05000000000000000000" charset="0"/>
              <a:buChar char="n"/>
            </a:pPr>
            <a:endParaRPr lang="en-US" sz="1600" dirty="0">
              <a:solidFill>
                <a:schemeClr val="dk1"/>
              </a:solidFill>
              <a:sym typeface="+mn-ea"/>
            </a:endParaRPr>
          </a:p>
          <a:p>
            <a:pPr lvl="1" algn="l">
              <a:buClrTx/>
              <a:buSzTx/>
            </a:pPr>
            <a:endParaRPr lang="en-US" sz="1600" dirty="0">
              <a:solidFill>
                <a:schemeClr val="dk1"/>
              </a:solidFill>
            </a:endParaRPr>
          </a:p>
          <a:p>
            <a:pPr lvl="1" algn="l">
              <a:buClrTx/>
              <a:buSzTx/>
            </a:pPr>
            <a:endParaRPr lang="en-US" sz="1600" b="1" dirty="0">
              <a:solidFill>
                <a:schemeClr val="dk1"/>
              </a:solidFill>
            </a:endParaRPr>
          </a:p>
          <a:p>
            <a:pPr marL="0" lvl="0" indent="0" algn="l">
              <a:buClrTx/>
              <a:buSzTx/>
              <a:buFont typeface="Wingdings" panose="05000000000000000000" charset="0"/>
              <a:buNone/>
            </a:pPr>
            <a:endParaRPr lang="en-US" sz="1600" dirty="0">
              <a:solidFill>
                <a:schemeClr val="dk1"/>
              </a:solidFill>
            </a:endParaRPr>
          </a:p>
          <a:p>
            <a:pPr lvl="1"/>
            <a:endParaRPr lang="en-US" sz="1600" dirty="0">
              <a:solidFill>
                <a:schemeClr val="dk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73160" y="4168140"/>
            <a:ext cx="2866390" cy="2162810"/>
            <a:chOff x="13788" y="2480"/>
            <a:chExt cx="4514" cy="3406"/>
          </a:xfrm>
        </p:grpSpPr>
        <p:sp>
          <p:nvSpPr>
            <p:cNvPr id="22" name="圆角矩形 21"/>
            <p:cNvSpPr/>
            <p:nvPr/>
          </p:nvSpPr>
          <p:spPr>
            <a:xfrm>
              <a:off x="13788" y="2480"/>
              <a:ext cx="4514" cy="34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4548" y="2613"/>
              <a:ext cx="2345" cy="3055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 rot="0">
              <a:off x="14913" y="3329"/>
              <a:ext cx="1686" cy="596"/>
              <a:chOff x="3785" y="4941"/>
              <a:chExt cx="1686" cy="59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3785" y="4941"/>
                <a:ext cx="1686" cy="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4089" y="4957"/>
                <a:ext cx="126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actor</a:t>
                </a:r>
                <a:endParaRPr lang="en-US" altLang="zh-CN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 rot="0">
              <a:off x="14913" y="4635"/>
              <a:ext cx="1686" cy="596"/>
              <a:chOff x="7659" y="6237"/>
              <a:chExt cx="1686" cy="596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7659" y="6237"/>
                <a:ext cx="1686" cy="59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7963" y="6253"/>
                <a:ext cx="126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critic</a:t>
                </a:r>
                <a:endParaRPr lang="en-US" altLang="zh-CN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14651" y="2640"/>
              <a:ext cx="126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agent</a:t>
              </a:r>
              <a:endParaRPr lang="en-US" altLang="zh-CN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860" y="5088"/>
              <a:ext cx="92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>
                <a:buFont typeface="+mj-ea"/>
                <a:buNone/>
              </a:pPr>
              <a:r>
                <a:rPr lang="en-US" altLang="zh-CN">
                  <a:latin typeface="Arial" panose="020B0604020202020204" pitchFamily="34" charset="0"/>
                  <a:sym typeface="+mn-ea"/>
                </a:rPr>
                <a:t>×</a:t>
              </a:r>
              <a:r>
                <a:rPr lang="en-US" altLang="zh-CN">
                  <a:latin typeface="Arial" panose="020B0604020202020204" pitchFamily="34" charset="0"/>
                </a:rPr>
                <a:t>N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971" y="2548"/>
              <a:ext cx="126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MARL</a:t>
              </a:r>
              <a:endParaRPr lang="en-US" altLang="zh-CN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9979660" y="5143500"/>
            <a:ext cx="1443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+mj-ea"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④</a:t>
            </a:r>
            <a:r>
              <a:rPr lang="en-US" altLang="zh-CN"/>
              <a:t>evaluate</a:t>
            </a:r>
            <a:endParaRPr lang="en-US" altLang="zh-CN"/>
          </a:p>
        </p:txBody>
      </p:sp>
      <p:grpSp>
        <p:nvGrpSpPr>
          <p:cNvPr id="4" name="组合 3"/>
          <p:cNvGrpSpPr/>
          <p:nvPr/>
        </p:nvGrpSpPr>
        <p:grpSpPr>
          <a:xfrm>
            <a:off x="7000875" y="4163060"/>
            <a:ext cx="1324610" cy="2162810"/>
            <a:chOff x="11025" y="2480"/>
            <a:chExt cx="2086" cy="3406"/>
          </a:xfrm>
        </p:grpSpPr>
        <p:sp>
          <p:nvSpPr>
            <p:cNvPr id="26" name="圆角矩形 25"/>
            <p:cNvSpPr/>
            <p:nvPr/>
          </p:nvSpPr>
          <p:spPr>
            <a:xfrm>
              <a:off x="11025" y="2480"/>
              <a:ext cx="2031" cy="340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2155" y="2548"/>
              <a:ext cx="9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E</a:t>
              </a:r>
              <a:r>
                <a:rPr lang="en-US" altLang="zh-CN"/>
                <a:t>nv</a:t>
              </a:r>
              <a:endParaRPr lang="en-US" altLang="zh-CN"/>
            </a:p>
          </p:txBody>
        </p:sp>
        <p:grpSp>
          <p:nvGrpSpPr>
            <p:cNvPr id="33" name="组合 32"/>
            <p:cNvGrpSpPr/>
            <p:nvPr/>
          </p:nvGrpSpPr>
          <p:grpSpPr>
            <a:xfrm rot="0">
              <a:off x="11202" y="4526"/>
              <a:ext cx="1676" cy="830"/>
              <a:chOff x="8598" y="2350"/>
              <a:chExt cx="1676" cy="83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8598" y="2350"/>
                <a:ext cx="1677" cy="83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8769" y="2475"/>
                <a:ext cx="133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reward</a:t>
                </a:r>
                <a:endParaRPr lang="en-US" altLang="zh-CN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 rot="0">
              <a:off x="11204" y="3329"/>
              <a:ext cx="1676" cy="830"/>
              <a:chOff x="8083" y="2605"/>
              <a:chExt cx="1676" cy="830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8083" y="2605"/>
                <a:ext cx="1677" cy="83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8385" y="2720"/>
                <a:ext cx="107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state</a:t>
                </a:r>
                <a:endParaRPr lang="en-US" altLang="zh-CN"/>
              </a:p>
            </p:txBody>
          </p:sp>
        </p:grpSp>
      </p:grpSp>
      <p:cxnSp>
        <p:nvCxnSpPr>
          <p:cNvPr id="40" name="直接箭头连接符 39"/>
          <p:cNvCxnSpPr/>
          <p:nvPr/>
        </p:nvCxnSpPr>
        <p:spPr>
          <a:xfrm>
            <a:off x="8178165" y="4775200"/>
            <a:ext cx="1192530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8228330" y="5046345"/>
            <a:ext cx="119253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8234680" y="5053965"/>
            <a:ext cx="1160780" cy="58039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8227695" y="5796915"/>
            <a:ext cx="119253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8525510" y="4712335"/>
            <a:ext cx="406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+mj-ea"/>
              <a:buNone/>
            </a:pPr>
            <a:r>
              <a:rPr lang="en-US" altLang="zh-CN">
                <a:latin typeface="Calibri" panose="020F0502020204030204" charset="0"/>
              </a:rPr>
              <a:t>①</a:t>
            </a:r>
            <a:endParaRPr lang="en-US" altLang="zh-CN">
              <a:latin typeface="Calibri" panose="020F050202020403020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290560" y="4384675"/>
            <a:ext cx="1031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+mj-ea"/>
              <a:buNone/>
            </a:pPr>
            <a:r>
              <a:rPr lang="en-US" altLang="zh-CN">
                <a:latin typeface="Calibri" panose="020F0502020204030204" charset="0"/>
              </a:rPr>
              <a:t>②</a:t>
            </a:r>
            <a:r>
              <a:rPr lang="en-US" altLang="zh-CN">
                <a:latin typeface="Calibri" panose="020F0502020204030204" charset="0"/>
              </a:rPr>
              <a:t>action</a:t>
            </a:r>
            <a:endParaRPr lang="en-US" altLang="zh-CN">
              <a:latin typeface="Calibri" panose="020F050202020403020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773160" y="5080635"/>
            <a:ext cx="406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+mj-ea"/>
              <a:buNone/>
            </a:pPr>
            <a:r>
              <a:rPr lang="en-US" altLang="zh-CN">
                <a:latin typeface="Calibri" panose="020F0502020204030204" charset="0"/>
              </a:rPr>
              <a:t>③</a:t>
            </a:r>
            <a:endParaRPr lang="en-US" altLang="zh-CN">
              <a:latin typeface="Calibri" panose="020F050202020403020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525510" y="5459730"/>
            <a:ext cx="406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+mj-ea"/>
              <a:buNone/>
            </a:pPr>
            <a:r>
              <a:rPr lang="en-US" altLang="zh-CN">
                <a:latin typeface="Calibri" panose="020F0502020204030204" charset="0"/>
              </a:rPr>
              <a:t>③</a:t>
            </a:r>
            <a:endParaRPr lang="en-US" altLang="zh-CN">
              <a:latin typeface="Calibri" panose="020F050202020403020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46557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10005060" y="5080635"/>
            <a:ext cx="0" cy="46101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471805" y="901065"/>
            <a:ext cx="9295130" cy="2776855"/>
            <a:chOff x="1320" y="6180"/>
            <a:chExt cx="14638" cy="4373"/>
          </a:xfrm>
        </p:grpSpPr>
        <p:grpSp>
          <p:nvGrpSpPr>
            <p:cNvPr id="6" name="组合 5"/>
            <p:cNvGrpSpPr/>
            <p:nvPr/>
          </p:nvGrpSpPr>
          <p:grpSpPr>
            <a:xfrm>
              <a:off x="3829" y="7086"/>
              <a:ext cx="10967" cy="2636"/>
              <a:chOff x="2924" y="9476"/>
              <a:chExt cx="10967" cy="2636"/>
            </a:xfrm>
          </p:grpSpPr>
          <p:pic>
            <p:nvPicPr>
              <p:cNvPr id="11" name="图片 10" descr="15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941" y="9476"/>
                <a:ext cx="3950" cy="2636"/>
              </a:xfrm>
              <a:prstGeom prst="rect">
                <a:avLst/>
              </a:prstGeom>
            </p:spPr>
          </p:pic>
          <p:pic>
            <p:nvPicPr>
              <p:cNvPr id="7" name="图片 6" descr="1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24" y="9501"/>
                <a:ext cx="4641" cy="2611"/>
              </a:xfrm>
              <a:prstGeom prst="rect">
                <a:avLst/>
              </a:prstGeom>
            </p:spPr>
          </p:pic>
        </p:grpSp>
        <p:sp>
          <p:nvSpPr>
            <p:cNvPr id="24" name="文本框 23"/>
            <p:cNvSpPr txBox="1"/>
            <p:nvPr/>
          </p:nvSpPr>
          <p:spPr>
            <a:xfrm>
              <a:off x="1320" y="6180"/>
              <a:ext cx="14638" cy="437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28600" lvl="0" indent="-228600" algn="l">
                <a:buClrTx/>
                <a:buSzTx/>
                <a:buFont typeface="Wingdings" panose="05000000000000000000" charset="0"/>
                <a:buChar char="Ø"/>
              </a:pPr>
              <a:r>
                <a:rPr lang="en-US" sz="1600" b="1" dirty="0">
                  <a:solidFill>
                    <a:schemeClr val="dk1"/>
                  </a:solidFill>
                  <a:sym typeface="+mn-ea"/>
                </a:rPr>
                <a:t>Multi-agent reinforcement learning (MARL)</a:t>
              </a:r>
              <a:r>
                <a:rPr lang="en-US" sz="1600" dirty="0">
                  <a:solidFill>
                    <a:schemeClr val="dk1"/>
                  </a:solidFill>
                  <a:sym typeface="+mn-ea"/>
                </a:rPr>
                <a:t> has achieved outstanding success on cooperative </a:t>
              </a:r>
              <a:r>
                <a:rPr lang="en-US" sz="1600" dirty="0">
                  <a:solidFill>
                    <a:schemeClr val="dk1"/>
                  </a:solidFill>
                  <a:sym typeface="+mn-ea"/>
                </a:rPr>
                <a:t>scenario</a:t>
              </a:r>
              <a:r>
                <a:rPr lang="en-US" sz="1600" dirty="0">
                  <a:solidFill>
                    <a:schemeClr val="dk1"/>
                  </a:solidFill>
                  <a:sym typeface="+mn-ea"/>
                </a:rPr>
                <a:t>s.</a:t>
              </a:r>
              <a:endParaRPr lang="en-US" sz="1600" dirty="0">
                <a:solidFill>
                  <a:schemeClr val="dk1"/>
                </a:solidFill>
              </a:endParaRPr>
            </a:p>
            <a:p>
              <a:pPr marL="685800" lvl="1" indent="-22860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dk1"/>
                  </a:solidFill>
                  <a:sym typeface="+mn-ea"/>
                </a:rPr>
                <a:t>e.g., video games(Google research football), cooperative traffic light control.</a:t>
              </a:r>
              <a:endParaRPr lang="en-US" sz="1600" dirty="0">
                <a:solidFill>
                  <a:schemeClr val="dk1"/>
                </a:solidFill>
                <a:sym typeface="+mn-ea"/>
              </a:endParaRPr>
            </a:p>
            <a:p>
              <a:pPr marL="685800" lvl="1" indent="-228600" algn="l">
                <a:buClrTx/>
                <a:buSzTx/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dk1"/>
                </a:solidFill>
                <a:sym typeface="+mn-ea"/>
              </a:endParaRPr>
            </a:p>
            <a:p>
              <a:pPr marL="685800" lvl="1" indent="-228600" algn="l">
                <a:buClrTx/>
                <a:buSzTx/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dk1"/>
                </a:solidFill>
                <a:sym typeface="+mn-ea"/>
              </a:endParaRPr>
            </a:p>
            <a:p>
              <a:pPr marL="685800" lvl="1" indent="-228600" algn="l">
                <a:buClrTx/>
                <a:buSzTx/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dk1"/>
                </a:solidFill>
                <a:sym typeface="+mn-ea"/>
              </a:endParaRPr>
            </a:p>
            <a:p>
              <a:pPr marL="685800" lvl="1" indent="-228600" algn="l">
                <a:buClrTx/>
                <a:buSzTx/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dk1"/>
                </a:solidFill>
                <a:sym typeface="+mn-ea"/>
              </a:endParaRPr>
            </a:p>
            <a:p>
              <a:pPr marL="685800" lvl="1" indent="-228600" algn="l">
                <a:buClrTx/>
                <a:buSzTx/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dk1"/>
                </a:solidFill>
                <a:sym typeface="+mn-ea"/>
              </a:endParaRPr>
            </a:p>
            <a:p>
              <a:pPr marL="685800" lvl="1" indent="-228600" algn="l">
                <a:buClrTx/>
                <a:buSzTx/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dk1"/>
                </a:solidFill>
                <a:sym typeface="+mn-ea"/>
              </a:endParaRPr>
            </a:p>
            <a:p>
              <a:pPr marL="685800" lvl="1" indent="-228600" algn="l">
                <a:buClrTx/>
                <a:buSzTx/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dk1"/>
                </a:solidFill>
                <a:sym typeface="+mn-ea"/>
              </a:endParaRPr>
            </a:p>
            <a:p>
              <a:pPr marL="228600" lvl="0" indent="-228600" algn="l">
                <a:buClrTx/>
                <a:buSzTx/>
                <a:buFont typeface="Wingdings" panose="05000000000000000000" charset="0"/>
                <a:buChar char="Ø"/>
              </a:pPr>
              <a:r>
                <a:rPr lang="en-US" sz="1600" b="1" dirty="0">
                  <a:solidFill>
                    <a:schemeClr val="dk1"/>
                  </a:solidFill>
                  <a:sym typeface="+mn-ea"/>
                </a:rPr>
                <a:t> Thus, the MARL approach has great potential in robot soccer.</a:t>
              </a:r>
              <a:endParaRPr lang="en-US" sz="1600" b="1" dirty="0">
                <a:solidFill>
                  <a:schemeClr val="dk1"/>
                </a:solidFill>
              </a:endParaRPr>
            </a:p>
            <a:p>
              <a:pPr marL="228600" lvl="0" indent="-228600" algn="l">
                <a:buClrTx/>
                <a:buSzTx/>
                <a:buFont typeface="Wingdings" panose="05000000000000000000" charset="0"/>
                <a:buChar char="Ø"/>
              </a:pPr>
              <a:endParaRPr lang="en-US" dirty="0">
                <a:solidFill>
                  <a:schemeClr val="dk1"/>
                </a:solidFill>
              </a:endParaRPr>
            </a:p>
            <a:p>
              <a:endParaRPr lang="en-US" dirty="0">
                <a:solidFill>
                  <a:schemeClr val="dk1"/>
                </a:solidFill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471805" y="4804410"/>
            <a:ext cx="69043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sym typeface="+mn-ea"/>
              </a:rPr>
              <a:t>A "high-efficient" multi-agent reinforcement learning environment</a:t>
            </a:r>
            <a:r>
              <a:rPr lang="zh-CN" altLang="en-US" sz="1600" dirty="0">
                <a:solidFill>
                  <a:schemeClr val="dk1"/>
                </a:solidFill>
                <a:sym typeface="+mn-ea"/>
              </a:rPr>
              <a:t>：</a:t>
            </a:r>
            <a:endParaRPr lang="zh-CN" altLang="en-US" sz="1600" dirty="0">
              <a:solidFill>
                <a:schemeClr val="dk1"/>
              </a:solidFill>
              <a:sym typeface="+mn-ea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dk1"/>
                </a:solidFill>
                <a:sym typeface="+mn-ea"/>
              </a:rPr>
              <a:t>     d</a:t>
            </a:r>
            <a:r>
              <a:rPr lang="zh-CN" altLang="en-US" sz="1600" dirty="0">
                <a:solidFill>
                  <a:schemeClr val="dk1"/>
                </a:solidFill>
                <a:sym typeface="+mn-ea"/>
              </a:rPr>
              <a:t>iverse reward feedback</a:t>
            </a:r>
            <a:r>
              <a:rPr lang="en-US" altLang="zh-CN" sz="1600" dirty="0">
                <a:solidFill>
                  <a:schemeClr val="dk1"/>
                </a:solidFill>
                <a:sym typeface="+mn-ea"/>
              </a:rPr>
              <a:t> and simple state-action space</a:t>
            </a:r>
            <a:endParaRPr lang="en-US" altLang="zh-CN" sz="1600" dirty="0">
              <a:solidFill>
                <a:schemeClr val="dk1"/>
              </a:solidFill>
              <a:sym typeface="+mn-ea"/>
            </a:endParaRPr>
          </a:p>
          <a:p>
            <a:endParaRPr lang="zh-CN" altLang="en-US" sz="1600"/>
          </a:p>
        </p:txBody>
      </p:sp>
      <p:sp>
        <p:nvSpPr>
          <p:cNvPr id="29" name="文本框 28"/>
          <p:cNvSpPr txBox="1"/>
          <p:nvPr/>
        </p:nvSpPr>
        <p:spPr>
          <a:xfrm>
            <a:off x="471805" y="4220845"/>
            <a:ext cx="69043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sym typeface="+mn-ea"/>
              </a:rPr>
              <a:t>Actor-critic structure</a:t>
            </a:r>
            <a:endParaRPr lang="en-US" sz="1600" dirty="0">
              <a:solidFill>
                <a:schemeClr val="dk1"/>
              </a:solidFill>
            </a:endParaRPr>
          </a:p>
          <a:p>
            <a:pPr lvl="2">
              <a:buFont typeface="Wingdings" panose="05000000000000000000" charset="0"/>
              <a:buChar char="n"/>
            </a:pPr>
            <a:r>
              <a:rPr lang="en-US" sz="1600" dirty="0">
                <a:solidFill>
                  <a:schemeClr val="dk1"/>
                </a:solidFill>
                <a:sym typeface="+mn-ea"/>
              </a:rPr>
              <a:t>e.g., MADDPG, MATD3.</a:t>
            </a:r>
            <a:endParaRPr lang="en-US" sz="1600" dirty="0">
              <a:solidFill>
                <a:schemeClr val="dk1"/>
              </a:solidFill>
            </a:endParaRPr>
          </a:p>
          <a:p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45" grpId="0"/>
      <p:bldP spid="45" grpId="1"/>
      <p:bldP spid="47" grpId="0"/>
      <p:bldP spid="46" grpId="0"/>
      <p:bldP spid="47" grpId="1"/>
      <p:bldP spid="46" grpId="1"/>
      <p:bldP spid="19" grpId="0"/>
      <p:bldP spid="19" grpId="1"/>
      <p:bldP spid="3" grpId="0" build="p"/>
      <p:bldP spid="3" grpId="1" build="p"/>
      <p:bldP spid="29" grpId="0"/>
      <p:bldP spid="29" grpId="1"/>
      <p:bldP spid="27" grpId="0"/>
      <p:bldP spid="2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485140" y="4461510"/>
            <a:ext cx="67519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 panose="020F0502020204030204" charset="0"/>
                <a:sym typeface="+mn-ea"/>
              </a:rPr>
              <a:t>③ </a:t>
            </a:r>
            <a:r>
              <a:rPr lang="zh-CN" altLang="en-US" sz="1600" b="1" kern="0" dirty="0">
                <a:solidFill>
                  <a:schemeClr val="dk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+mn-ea"/>
              </a:rPr>
              <a:t>High-dimensional and continuous state-action spaces</a:t>
            </a:r>
            <a:endParaRPr lang="zh-CN" altLang="en-US" sz="1600" b="1" kern="0" dirty="0">
              <a:solidFill>
                <a:schemeClr val="dk1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</a:endParaRPr>
          </a:p>
          <a:p>
            <a:pPr marL="1143000" lvl="2" indent="-228600">
              <a:buFont typeface="Wingdings" panose="05000000000000000000" charset="0"/>
              <a:buChar char="n"/>
            </a:pPr>
            <a:r>
              <a:rPr lang="zh-CN" altLang="en-US" sz="1600" kern="0" dirty="0">
                <a:solidFill>
                  <a:schemeClr val="dk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+mn-ea"/>
              </a:rPr>
              <a:t>Difficult to fully explore</a:t>
            </a:r>
            <a:endParaRPr lang="zh-CN" altLang="en-US" sz="1600" kern="0" dirty="0">
              <a:solidFill>
                <a:schemeClr val="dk1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</a:endParaRPr>
          </a:p>
          <a:p>
            <a:endParaRPr lang="zh-CN" altLang="en-US" sz="1600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485140" y="3185795"/>
            <a:ext cx="6276975" cy="21056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en-US" altLang="zh-CN" sz="1600" kern="0" dirty="0">
                <a:solidFill>
                  <a:schemeClr val="dk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</a:rPr>
              <a:t>However, in r</a:t>
            </a:r>
            <a:r>
              <a:rPr lang="zh-CN" altLang="en-US" sz="1600" kern="0" dirty="0">
                <a:solidFill>
                  <a:schemeClr val="dk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</a:rPr>
              <a:t>obot soccer：</a:t>
            </a:r>
            <a:endParaRPr lang="zh-CN" altLang="en-US" sz="1600" kern="0" dirty="0">
              <a:solidFill>
                <a:schemeClr val="dk1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 panose="020F0502020204030204" charset="0"/>
                <a:sym typeface="+mn-ea"/>
              </a:rPr>
              <a:t>① </a:t>
            </a:r>
            <a:r>
              <a:rPr lang="en-US" altLang="zh-CN" sz="1600" b="1" kern="0" dirty="0">
                <a:solidFill>
                  <a:schemeClr val="dk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</a:rPr>
              <a:t>S</a:t>
            </a:r>
            <a:r>
              <a:rPr lang="zh-CN" altLang="en-US" sz="1600" b="1" kern="0" dirty="0">
                <a:solidFill>
                  <a:schemeClr val="dk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</a:rPr>
              <a:t>parse reward</a:t>
            </a:r>
            <a:endParaRPr lang="zh-CN" altLang="en-US" sz="1600" b="1" kern="0" dirty="0">
              <a:solidFill>
                <a:schemeClr val="dk1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</a:endParaRPr>
          </a:p>
          <a:p>
            <a:pPr lvl="2">
              <a:buFont typeface="Wingdings" panose="05000000000000000000" charset="0"/>
              <a:buChar char="n"/>
            </a:pPr>
            <a:r>
              <a:rPr lang="zh-CN" altLang="en-US" sz="1600" kern="0" dirty="0">
                <a:solidFill>
                  <a:schemeClr val="dk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</a:rPr>
              <a:t>Long-term process; occurs infrequently</a:t>
            </a:r>
            <a:endParaRPr lang="zh-CN" altLang="en-US" sz="1600" kern="0" dirty="0">
              <a:solidFill>
                <a:schemeClr val="dk1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 panose="020F0502020204030204" charset="0"/>
                <a:sym typeface="+mn-ea"/>
              </a:rPr>
              <a:t>② </a:t>
            </a:r>
            <a:r>
              <a:rPr lang="zh-CN" altLang="en-US" sz="1600" b="1" kern="0" dirty="0">
                <a:solidFill>
                  <a:schemeClr val="dk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</a:rPr>
              <a:t>Global </a:t>
            </a:r>
            <a:r>
              <a:rPr lang="en-US" altLang="zh-CN" sz="1600" b="1" kern="0" dirty="0">
                <a:solidFill>
                  <a:schemeClr val="dk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</a:rPr>
              <a:t>reward</a:t>
            </a:r>
            <a:endParaRPr lang="zh-CN" altLang="en-US" sz="1600" b="1" kern="0" dirty="0">
              <a:solidFill>
                <a:schemeClr val="dk1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</a:endParaRPr>
          </a:p>
          <a:p>
            <a:pPr lvl="2">
              <a:buFont typeface="Wingdings" panose="05000000000000000000" charset="0"/>
              <a:buChar char="n"/>
            </a:pPr>
            <a:r>
              <a:rPr lang="zh-CN" altLang="en-US" sz="1600" kern="0" dirty="0">
                <a:solidFill>
                  <a:schemeClr val="dk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</a:rPr>
              <a:t>Cannot assign to each robot</a:t>
            </a:r>
            <a:endParaRPr lang="zh-CN" altLang="en-US" sz="1600" kern="0" dirty="0">
              <a:solidFill>
                <a:schemeClr val="dk1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</a:endParaRPr>
          </a:p>
          <a:p>
            <a:pPr marL="1143000" lvl="2" indent="-228600">
              <a:buFont typeface="Wingdings" panose="05000000000000000000" charset="0"/>
              <a:buChar char="n"/>
            </a:pPr>
            <a:endParaRPr lang="zh-CN" altLang="en-US" sz="1600" kern="0" dirty="0">
              <a:solidFill>
                <a:schemeClr val="dk1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</a:endParaRPr>
          </a:p>
          <a:p>
            <a:pPr marL="1143000" lvl="2" indent="-228600">
              <a:buFont typeface="Wingdings" panose="05000000000000000000" charset="0"/>
              <a:buChar char="n"/>
            </a:pPr>
            <a:endParaRPr lang="zh-CN" altLang="en-US" sz="1600" kern="0" dirty="0">
              <a:solidFill>
                <a:schemeClr val="dk1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</a:endParaRPr>
          </a:p>
          <a:p>
            <a:pPr marL="1143000" lvl="2" indent="-228600">
              <a:buFont typeface="Wingdings" panose="05000000000000000000" charset="0"/>
              <a:buChar char="n"/>
            </a:pPr>
            <a:endParaRPr lang="zh-CN" altLang="en-US" sz="1600" kern="0" dirty="0">
              <a:solidFill>
                <a:schemeClr val="dk1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</a:endParaRPr>
          </a:p>
          <a:p>
            <a:pPr marL="1143000" lvl="2" indent="-228600">
              <a:buFont typeface="Wingdings" panose="05000000000000000000" charset="0"/>
              <a:buChar char="n"/>
            </a:pPr>
            <a:endParaRPr lang="zh-CN" altLang="en-US" sz="1600" kern="0" dirty="0">
              <a:solidFill>
                <a:schemeClr val="dk1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</a:endParaRPr>
          </a:p>
          <a:p>
            <a:pPr marL="228600" lvl="0" indent="-228600">
              <a:buFont typeface="Wingdings" panose="05000000000000000000" charset="0"/>
              <a:buChar char="Ø"/>
            </a:pPr>
            <a:endParaRPr lang="zh-CN" altLang="en-US" sz="1600" kern="0" dirty="0">
              <a:solidFill>
                <a:schemeClr val="dk1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3530" y="1405255"/>
            <a:ext cx="6664960" cy="1717040"/>
          </a:xfrm>
        </p:spPr>
        <p:txBody>
          <a:bodyPr>
            <a:normAutofit/>
          </a:bodyPr>
          <a:p>
            <a:pPr marL="469900" indent="-342900" algn="l">
              <a:lnSpc>
                <a:spcPct val="115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lang="en-US" sz="1600" dirty="0">
                <a:solidFill>
                  <a:schemeClr val="dk1"/>
                </a:solidFill>
              </a:rPr>
              <a:t>A "high-efficient" multi-agent reinforcement learning environment：</a:t>
            </a:r>
            <a:endParaRPr lang="en-US" sz="1600" dirty="0">
              <a:solidFill>
                <a:schemeClr val="dk1"/>
              </a:solidFill>
            </a:endParaRPr>
          </a:p>
          <a:p>
            <a:pPr marL="685800" lvl="1" indent="-228600" algn="l">
              <a:lnSpc>
                <a:spcPct val="115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 panose="020F0502020204030204" charset="0"/>
              </a:rPr>
              <a:t>① </a:t>
            </a:r>
            <a:r>
              <a:rPr lang="en-US" sz="1600" dirty="0">
                <a:solidFill>
                  <a:schemeClr val="dk1"/>
                </a:solidFill>
              </a:rPr>
              <a:t>Continuous and timely reward feedback</a:t>
            </a:r>
            <a:endParaRPr lang="en-US" sz="1600" dirty="0">
              <a:solidFill>
                <a:schemeClr val="dk1"/>
              </a:solidFill>
            </a:endParaRPr>
          </a:p>
          <a:p>
            <a:pPr marL="685800" lvl="1" indent="-228600" algn="l">
              <a:lnSpc>
                <a:spcPct val="115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 panose="020F0502020204030204" charset="0"/>
              </a:rPr>
              <a:t>② </a:t>
            </a:r>
            <a:r>
              <a:rPr lang="en-US" sz="1600" dirty="0">
                <a:solidFill>
                  <a:schemeClr val="dk1"/>
                </a:solidFill>
              </a:rPr>
              <a:t>Different reward feedback for each agent</a:t>
            </a:r>
            <a:endParaRPr lang="en-US" sz="1600" dirty="0">
              <a:solidFill>
                <a:schemeClr val="dk1"/>
              </a:solidFill>
            </a:endParaRPr>
          </a:p>
          <a:p>
            <a:pPr marL="685800" lvl="1" indent="-228600" algn="l">
              <a:lnSpc>
                <a:spcPct val="115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 panose="020F0502020204030204" charset="0"/>
              </a:rPr>
              <a:t>③ </a:t>
            </a:r>
            <a:r>
              <a:rPr lang="en-US" sz="1600" dirty="0">
                <a:solidFill>
                  <a:schemeClr val="dk1"/>
                </a:solidFill>
              </a:rPr>
              <a:t>Low-dimensional and limited state-action space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3280410" y="5116830"/>
            <a:ext cx="369570" cy="61404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Google Shape;180;p3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093335" y="1823085"/>
            <a:ext cx="300990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3" name="Google Shape;180;p3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194935" y="2150110"/>
            <a:ext cx="300990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4" name="Google Shape;180;p3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15635" y="2494915"/>
            <a:ext cx="300990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5" name="Google Shape;141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94685" y="3429000"/>
            <a:ext cx="300990" cy="29146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7" name="Google Shape;141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159500" y="4461510"/>
            <a:ext cx="300990" cy="29146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140" y="570865"/>
            <a:ext cx="10515600" cy="968375"/>
          </a:xfrm>
        </p:spPr>
        <p:txBody>
          <a:bodyPr/>
          <a:p>
            <a:r>
              <a:rPr lang="en-US" altLang="zh-CN" sz="3095" dirty="0">
                <a:sym typeface="+mn-ea"/>
              </a:rPr>
              <a:t>Problems</a:t>
            </a:r>
            <a:r>
              <a:rPr lang="zh-CN" sz="3095"/>
              <a:t> of Existing MARL in Robot Soccer</a:t>
            </a:r>
            <a:endParaRPr lang="zh-CN" sz="3095"/>
          </a:p>
        </p:txBody>
      </p:sp>
      <p:graphicFrame>
        <p:nvGraphicFramePr>
          <p:cNvPr id="29" name="表格 28"/>
          <p:cNvGraphicFramePr/>
          <p:nvPr>
            <p:custDataLst>
              <p:tags r:id="rId3"/>
            </p:custDataLst>
          </p:nvPr>
        </p:nvGraphicFramePr>
        <p:xfrm>
          <a:off x="6990715" y="4089400"/>
          <a:ext cx="5014595" cy="222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665"/>
                <a:gridCol w="2181860"/>
                <a:gridCol w="1957070"/>
              </a:tblGrid>
              <a:tr h="9144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Video game</a:t>
                      </a: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Google research football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Robot soccer</a:t>
                      </a:r>
                      <a:endParaRPr lang="en-US" altLang="zh-CN"/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(IEEE VSSS)</a:t>
                      </a:r>
                      <a:endParaRPr lang="en-US" altLang="zh-CN"/>
                    </a:p>
                  </a:txBody>
                  <a:tcPr/>
                </a:tc>
              </a:tr>
              <a:tr h="13081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action space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/>
                        <a:t> </a:t>
                      </a:r>
                      <a:r>
                        <a:rPr lang="en-US" altLang="zh-CN" b="1"/>
                        <a:t>O</a:t>
                      </a:r>
                      <a:r>
                        <a:rPr lang="zh-CN" altLang="en-US" b="1"/>
                        <a:t>nly 20 actions</a:t>
                      </a:r>
                      <a:endParaRPr lang="zh-CN" altLang="en-US" b="1"/>
                    </a:p>
                    <a:p>
                      <a:pPr>
                        <a:buNone/>
                      </a:pPr>
                      <a:r>
                        <a:rPr lang="en-US" altLang="zh-CN"/>
                        <a:t>(e.g., left, short Pass.)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r>
                        <a:rPr lang="en-US" altLang="zh-CN"/>
                        <a:t>eft wheel speed: </a:t>
                      </a:r>
                      <a:r>
                        <a:rPr lang="en-US" altLang="zh-CN" b="1"/>
                        <a:t>range [-1,1]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Right wheel speed: </a:t>
                      </a:r>
                      <a:r>
                        <a:rPr lang="en-US" altLang="zh-CN" b="1"/>
                        <a:t>range [-1,1]</a:t>
                      </a:r>
                      <a:endParaRPr lang="en-US" altLang="zh-CN" b="1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4" name="组合 33"/>
          <p:cNvGrpSpPr/>
          <p:nvPr/>
        </p:nvGrpSpPr>
        <p:grpSpPr>
          <a:xfrm>
            <a:off x="8103870" y="1224280"/>
            <a:ext cx="3547745" cy="2823845"/>
            <a:chOff x="8558" y="2403"/>
            <a:chExt cx="5587" cy="4447"/>
          </a:xfrm>
        </p:grpSpPr>
        <p:grpSp>
          <p:nvGrpSpPr>
            <p:cNvPr id="27" name="组合 26"/>
            <p:cNvGrpSpPr/>
            <p:nvPr/>
          </p:nvGrpSpPr>
          <p:grpSpPr>
            <a:xfrm>
              <a:off x="8728" y="2525"/>
              <a:ext cx="1316" cy="1704"/>
              <a:chOff x="6415" y="2766"/>
              <a:chExt cx="1316" cy="1704"/>
            </a:xfrm>
          </p:grpSpPr>
          <p:pic>
            <p:nvPicPr>
              <p:cNvPr id="30" name="图片 29" descr="1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5" y="3194"/>
                <a:ext cx="1055" cy="1276"/>
              </a:xfrm>
              <a:prstGeom prst="rect">
                <a:avLst/>
              </a:prstGeom>
            </p:spPr>
          </p:pic>
          <p:sp>
            <p:nvSpPr>
              <p:cNvPr id="31" name="文本框 30"/>
              <p:cNvSpPr txBox="1"/>
              <p:nvPr/>
            </p:nvSpPr>
            <p:spPr>
              <a:xfrm>
                <a:off x="6415" y="2766"/>
                <a:ext cx="1316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/>
                  <a:t>robot1</a:t>
                </a:r>
                <a:endParaRPr lang="en-US" altLang="zh-CN" sz="1600"/>
              </a:p>
            </p:txBody>
          </p:sp>
        </p:grpSp>
        <p:cxnSp>
          <p:nvCxnSpPr>
            <p:cNvPr id="32" name="直接箭头连接符 31"/>
            <p:cNvCxnSpPr/>
            <p:nvPr/>
          </p:nvCxnSpPr>
          <p:spPr>
            <a:xfrm>
              <a:off x="9336" y="4320"/>
              <a:ext cx="1176" cy="12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8558" y="4656"/>
              <a:ext cx="139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latin typeface="Calibri" panose="020F0502020204030204" charset="0"/>
                </a:rPr>
                <a:t>③</a:t>
              </a:r>
              <a:r>
                <a:rPr lang="en-US" altLang="zh-CN" sz="1600"/>
                <a:t>score a goal</a:t>
              </a:r>
              <a:endParaRPr lang="en-US" altLang="zh-CN" sz="1600"/>
            </a:p>
          </p:txBody>
        </p:sp>
        <p:cxnSp>
          <p:nvCxnSpPr>
            <p:cNvPr id="35" name="直接箭头连接符 34"/>
            <p:cNvCxnSpPr/>
            <p:nvPr/>
          </p:nvCxnSpPr>
          <p:spPr>
            <a:xfrm>
              <a:off x="9617" y="4229"/>
              <a:ext cx="1183" cy="1351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 flipV="1">
              <a:off x="11784" y="4200"/>
              <a:ext cx="1524" cy="14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11268" y="4444"/>
              <a:ext cx="139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solidFill>
                    <a:srgbClr val="0070C0"/>
                  </a:solidFill>
                </a:rPr>
                <a:t>reward</a:t>
              </a:r>
              <a:endParaRPr lang="en-US" altLang="zh-CN" sz="1600">
                <a:solidFill>
                  <a:srgbClr val="0070C0"/>
                </a:solidFill>
              </a:endParaRPr>
            </a:p>
          </p:txBody>
        </p:sp>
        <p:pic>
          <p:nvPicPr>
            <p:cNvPr id="38" name="图片 37" descr="xsiFjNV7vb_small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23" y="5738"/>
              <a:ext cx="1671" cy="1113"/>
            </a:xfrm>
            <a:prstGeom prst="rect">
              <a:avLst/>
            </a:prstGeom>
          </p:spPr>
        </p:pic>
        <p:sp>
          <p:nvSpPr>
            <p:cNvPr id="39" name="文本框 38"/>
            <p:cNvSpPr txBox="1"/>
            <p:nvPr/>
          </p:nvSpPr>
          <p:spPr>
            <a:xfrm>
              <a:off x="12296" y="4320"/>
              <a:ext cx="616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b="1">
                  <a:solidFill>
                    <a:srgbClr val="FF0000"/>
                  </a:solidFill>
                </a:rPr>
                <a:t>?</a:t>
              </a:r>
              <a:endParaRPr lang="en-US" altLang="zh-CN" sz="4000" b="1">
                <a:solidFill>
                  <a:srgbClr val="FF0000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0778" y="2403"/>
              <a:ext cx="1316" cy="1704"/>
              <a:chOff x="6415" y="2766"/>
              <a:chExt cx="1316" cy="1704"/>
            </a:xfrm>
          </p:grpSpPr>
          <p:pic>
            <p:nvPicPr>
              <p:cNvPr id="41" name="图片 40" descr="1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5" y="3194"/>
                <a:ext cx="1055" cy="1276"/>
              </a:xfrm>
              <a:prstGeom prst="rect">
                <a:avLst/>
              </a:prstGeom>
            </p:spPr>
          </p:pic>
          <p:sp>
            <p:nvSpPr>
              <p:cNvPr id="42" name="文本框 41"/>
              <p:cNvSpPr txBox="1"/>
              <p:nvPr/>
            </p:nvSpPr>
            <p:spPr>
              <a:xfrm>
                <a:off x="6415" y="2766"/>
                <a:ext cx="1316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/>
                  <a:t>robot2</a:t>
                </a:r>
                <a:endParaRPr lang="en-US" altLang="zh-CN" sz="1600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2829" y="2403"/>
              <a:ext cx="1316" cy="1704"/>
              <a:chOff x="6415" y="2766"/>
              <a:chExt cx="1316" cy="1704"/>
            </a:xfrm>
          </p:grpSpPr>
          <p:pic>
            <p:nvPicPr>
              <p:cNvPr id="44" name="图片 43" descr="1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5" y="3194"/>
                <a:ext cx="1055" cy="1276"/>
              </a:xfrm>
              <a:prstGeom prst="rect">
                <a:avLst/>
              </a:prstGeom>
            </p:spPr>
          </p:pic>
          <p:sp>
            <p:nvSpPr>
              <p:cNvPr id="45" name="文本框 44"/>
              <p:cNvSpPr txBox="1"/>
              <p:nvPr/>
            </p:nvSpPr>
            <p:spPr>
              <a:xfrm>
                <a:off x="6415" y="2766"/>
                <a:ext cx="1316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/>
                  <a:t>robot3</a:t>
                </a:r>
                <a:endParaRPr lang="en-US" altLang="zh-CN" sz="1600"/>
              </a:p>
            </p:txBody>
          </p:sp>
        </p:grpSp>
        <p:cxnSp>
          <p:nvCxnSpPr>
            <p:cNvPr id="46" name="直接箭头连接符 45"/>
            <p:cNvCxnSpPr/>
            <p:nvPr/>
          </p:nvCxnSpPr>
          <p:spPr>
            <a:xfrm flipH="1">
              <a:off x="11903" y="3507"/>
              <a:ext cx="841" cy="1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11736" y="2955"/>
              <a:ext cx="117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600">
                  <a:latin typeface="Calibri" panose="020F0502020204030204" charset="0"/>
                </a:rPr>
                <a:t>①</a:t>
              </a:r>
              <a:r>
                <a:rPr lang="en-US" altLang="zh-CN" sz="1600"/>
                <a:t>Pass</a:t>
              </a:r>
              <a:endParaRPr lang="en-US" altLang="zh-CN" sz="1600"/>
            </a:p>
          </p:txBody>
        </p:sp>
        <p:cxnSp>
          <p:nvCxnSpPr>
            <p:cNvPr id="48" name="直接箭头连接符 47"/>
            <p:cNvCxnSpPr/>
            <p:nvPr/>
          </p:nvCxnSpPr>
          <p:spPr>
            <a:xfrm flipH="1">
              <a:off x="9824" y="3592"/>
              <a:ext cx="1020" cy="2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9738" y="3088"/>
              <a:ext cx="121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600">
                  <a:latin typeface="Calibri" panose="020F0502020204030204" charset="0"/>
                </a:rPr>
                <a:t>②</a:t>
              </a:r>
              <a:r>
                <a:rPr lang="en-US" altLang="zh-CN" sz="1600"/>
                <a:t>Pass</a:t>
              </a:r>
              <a:endParaRPr lang="en-US" altLang="zh-CN" sz="1600"/>
            </a:p>
          </p:txBody>
        </p:sp>
        <p:cxnSp>
          <p:nvCxnSpPr>
            <p:cNvPr id="50" name="直接箭头连接符 49"/>
            <p:cNvCxnSpPr/>
            <p:nvPr/>
          </p:nvCxnSpPr>
          <p:spPr>
            <a:xfrm flipH="1" flipV="1">
              <a:off x="11184" y="4296"/>
              <a:ext cx="84" cy="13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/>
            <p:cNvSpPr txBox="1"/>
            <p:nvPr/>
          </p:nvSpPr>
          <p:spPr>
            <a:xfrm>
              <a:off x="10899" y="4491"/>
              <a:ext cx="616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b="1">
                  <a:solidFill>
                    <a:srgbClr val="FF0000"/>
                  </a:solidFill>
                </a:rPr>
                <a:t>?</a:t>
              </a:r>
              <a:endParaRPr lang="en-US" altLang="zh-CN" sz="4000" b="1">
                <a:solidFill>
                  <a:srgbClr val="FF0000"/>
                </a:solidFill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  <p:pic>
        <p:nvPicPr>
          <p:cNvPr id="11" name="Google Shape;141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94685" y="3974465"/>
            <a:ext cx="300990" cy="29146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485140" y="5969000"/>
            <a:ext cx="6477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kern="0" dirty="0">
                <a:solidFill>
                  <a:schemeClr val="dk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+mn-ea"/>
              </a:rPr>
              <a:t>It difficult for MARL to learn to collaborate in robot soccer.</a:t>
            </a:r>
            <a:endParaRPr lang="zh-CN" altLang="en-US" sz="1600" kern="0" dirty="0">
              <a:solidFill>
                <a:schemeClr val="dk1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</a:endParaRPr>
          </a:p>
          <a:p>
            <a:endParaRPr lang="zh-CN" altLang="en-US" sz="1600"/>
          </a:p>
        </p:txBody>
      </p:sp>
      <p:grpSp>
        <p:nvGrpSpPr>
          <p:cNvPr id="20" name="组合 19"/>
          <p:cNvGrpSpPr/>
          <p:nvPr/>
        </p:nvGrpSpPr>
        <p:grpSpPr>
          <a:xfrm>
            <a:off x="-3175" y="1231265"/>
            <a:ext cx="12283440" cy="5125085"/>
            <a:chOff x="-193" y="1851"/>
            <a:chExt cx="19344" cy="8071"/>
          </a:xfrm>
        </p:grpSpPr>
        <p:sp>
          <p:nvSpPr>
            <p:cNvPr id="19" name="矩形 18"/>
            <p:cNvSpPr/>
            <p:nvPr/>
          </p:nvSpPr>
          <p:spPr>
            <a:xfrm>
              <a:off x="-193" y="1851"/>
              <a:ext cx="19292" cy="8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 rot="0">
              <a:off x="-193" y="2111"/>
              <a:ext cx="19344" cy="5688"/>
              <a:chOff x="3559" y="-6004"/>
              <a:chExt cx="19344" cy="5688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3559" y="-6004"/>
                <a:ext cx="19344" cy="56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3941" y="-5744"/>
                <a:ext cx="18429" cy="5132"/>
                <a:chOff x="328" y="4301"/>
                <a:chExt cx="18429" cy="5132"/>
              </a:xfrm>
              <a:solidFill>
                <a:schemeClr val="bg1"/>
              </a:solidFill>
            </p:grpSpPr>
            <p:pic>
              <p:nvPicPr>
                <p:cNvPr id="53" name="图片 52" descr="2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38" y="4301"/>
                  <a:ext cx="9019" cy="385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54" name="图片 53" descr="2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8" y="4301"/>
                  <a:ext cx="9008" cy="3855"/>
                </a:xfrm>
                <a:prstGeom prst="rect">
                  <a:avLst/>
                </a:prstGeom>
                <a:grpFill/>
              </p:spPr>
            </p:pic>
            <p:sp>
              <p:nvSpPr>
                <p:cNvPr id="55" name="文本框 54"/>
                <p:cNvSpPr txBox="1"/>
                <p:nvPr/>
              </p:nvSpPr>
              <p:spPr>
                <a:xfrm>
                  <a:off x="1683" y="8417"/>
                  <a:ext cx="6676" cy="101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p>
                  <a:r>
                    <a:rPr lang="zh-CN" altLang="en-US"/>
                    <a:t>Number of goals scored by MADDPG during training in 3</a:t>
                  </a:r>
                  <a:r>
                    <a:rPr lang="en-US" altLang="zh-CN"/>
                    <a:t> </a:t>
                  </a:r>
                  <a:r>
                    <a:rPr lang="zh-CN" altLang="en-US"/>
                    <a:t>v</a:t>
                  </a:r>
                  <a:r>
                    <a:rPr lang="en-US" altLang="zh-CN"/>
                    <a:t>s </a:t>
                  </a:r>
                  <a:r>
                    <a:rPr lang="zh-CN" altLang="en-US"/>
                    <a:t>3 robot soccer</a:t>
                  </a:r>
                  <a:endParaRPr lang="zh-CN" altLang="en-US"/>
                </a:p>
              </p:txBody>
            </p:sp>
            <p:sp>
              <p:nvSpPr>
                <p:cNvPr id="56" name="文本框 55"/>
                <p:cNvSpPr txBox="1"/>
                <p:nvPr/>
              </p:nvSpPr>
              <p:spPr>
                <a:xfrm>
                  <a:off x="11557" y="8417"/>
                  <a:ext cx="6214" cy="101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p>
                  <a:r>
                    <a:t>Number of goals scored by DDPG during training in 1</a:t>
                  </a:r>
                  <a:r>
                    <a:rPr lang="en-US"/>
                    <a:t> </a:t>
                  </a:r>
                  <a:r>
                    <a:t>v</a:t>
                  </a:r>
                  <a:r>
                    <a:rPr lang="en-US"/>
                    <a:t>s 3</a:t>
                  </a:r>
                  <a:r>
                    <a:t> robot soccer</a:t>
                  </a:r>
                </a:p>
              </p:txBody>
            </p:sp>
            <p:pic>
              <p:nvPicPr>
                <p:cNvPr id="57" name="Google Shape;180;p31"/>
                <p:cNvPicPr preferRelativeResize="0"/>
                <p:nvPr/>
              </p:nvPicPr>
              <p:blipFill rotWithShape="1">
                <a:blip r:embed="rId1"/>
                <a:srcRect/>
                <a:stretch>
                  <a:fillRect/>
                </a:stretch>
              </p:blipFill>
              <p:spPr>
                <a:xfrm>
                  <a:off x="17880" y="8710"/>
                  <a:ext cx="474" cy="445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  <p:pic>
              <p:nvPicPr>
                <p:cNvPr id="58" name="Google Shape;141;p28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8359" y="8695"/>
                  <a:ext cx="474" cy="459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1" grpId="0"/>
      <p:bldP spid="21" grpId="1"/>
      <p:bldP spid="5" grpId="0" animBg="1"/>
      <p:bldP spid="22" grpId="0"/>
      <p:bldP spid="5" grpId="1" animBg="1"/>
      <p:bldP spid="2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9240" y="570865"/>
            <a:ext cx="10515600" cy="968375"/>
          </a:xfrm>
        </p:spPr>
        <p:txBody>
          <a:bodyPr>
            <a:normAutofit/>
          </a:bodyPr>
          <a:p>
            <a:r>
              <a:rPr lang="zh-CN" sz="3095">
                <a:sym typeface="+mn-ea"/>
              </a:rPr>
              <a:t>Key Idea: </a:t>
            </a:r>
            <a:r>
              <a:rPr lang="en-US" sz="3095">
                <a:sym typeface="+mn-ea"/>
              </a:rPr>
              <a:t>Subtask Decomposition </a:t>
            </a:r>
            <a:r>
              <a:rPr lang="en-US" sz="3095">
                <a:sym typeface="+mn-ea"/>
              </a:rPr>
              <a:t>by Coach</a:t>
            </a:r>
            <a:endParaRPr lang="en-US" sz="3095"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 rot="0">
            <a:off x="5154295" y="2581309"/>
            <a:ext cx="6925945" cy="4103336"/>
            <a:chOff x="5046" y="1222"/>
            <a:chExt cx="12700" cy="7525"/>
          </a:xfrm>
        </p:grpSpPr>
        <p:grpSp>
          <p:nvGrpSpPr>
            <p:cNvPr id="498" name="组合 497"/>
            <p:cNvGrpSpPr/>
            <p:nvPr/>
          </p:nvGrpSpPr>
          <p:grpSpPr>
            <a:xfrm rot="0">
              <a:off x="8977" y="2258"/>
              <a:ext cx="3212" cy="2094"/>
              <a:chOff x="3791" y="2062"/>
              <a:chExt cx="3212" cy="2094"/>
            </a:xfrm>
          </p:grpSpPr>
          <p:sp>
            <p:nvSpPr>
              <p:cNvPr id="111" name="矩形 110"/>
              <p:cNvSpPr/>
              <p:nvPr/>
            </p:nvSpPr>
            <p:spPr>
              <a:xfrm>
                <a:off x="3792" y="2068"/>
                <a:ext cx="3211" cy="2084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946" y="2745"/>
                <a:ext cx="530" cy="365"/>
              </a:xfrm>
              <a:prstGeom prst="rect">
                <a:avLst/>
              </a:prstGeom>
              <a:pattFill prst="wdDnDiag">
                <a:fgClr>
                  <a:schemeClr val="bg2">
                    <a:lumMod val="9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5397" y="3111"/>
                <a:ext cx="550" cy="361"/>
              </a:xfrm>
              <a:prstGeom prst="rect">
                <a:avLst/>
              </a:prstGeom>
              <a:pattFill prst="wdDnDiag">
                <a:fgClr>
                  <a:schemeClr val="bg2">
                    <a:lumMod val="9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3795" y="3819"/>
                <a:ext cx="3208" cy="1"/>
              </a:xfrm>
              <a:prstGeom prst="line">
                <a:avLst/>
              </a:prstGeom>
              <a:ln w="158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6481" y="2068"/>
                <a:ext cx="0" cy="2089"/>
              </a:xfrm>
              <a:prstGeom prst="line">
                <a:avLst/>
              </a:prstGeom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5946" y="2065"/>
                <a:ext cx="0" cy="2089"/>
              </a:xfrm>
              <a:prstGeom prst="line">
                <a:avLst/>
              </a:prstGeom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4841" y="2062"/>
                <a:ext cx="0" cy="2089"/>
              </a:xfrm>
              <a:prstGeom prst="line">
                <a:avLst/>
              </a:prstGeom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3792" y="2400"/>
                <a:ext cx="3208" cy="1"/>
              </a:xfrm>
              <a:prstGeom prst="line">
                <a:avLst/>
              </a:prstGeom>
              <a:ln w="158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4313" y="2065"/>
                <a:ext cx="0" cy="2089"/>
              </a:xfrm>
              <a:prstGeom prst="line">
                <a:avLst/>
              </a:prstGeom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椭圆 12"/>
              <p:cNvSpPr/>
              <p:nvPr/>
            </p:nvSpPr>
            <p:spPr>
              <a:xfrm>
                <a:off x="3845" y="2829"/>
                <a:ext cx="563" cy="564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387" y="2826"/>
                <a:ext cx="563" cy="564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6495" y="2493"/>
                <a:ext cx="508" cy="123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3792" y="2493"/>
                <a:ext cx="508" cy="123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5116" y="2826"/>
                <a:ext cx="563" cy="564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49" name="直接连接符 48"/>
              <p:cNvCxnSpPr>
                <a:stCxn id="111" idx="0"/>
                <a:endCxn id="111" idx="2"/>
              </p:cNvCxnSpPr>
              <p:nvPr/>
            </p:nvCxnSpPr>
            <p:spPr>
              <a:xfrm>
                <a:off x="5398" y="2068"/>
                <a:ext cx="0" cy="208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矩形 117"/>
              <p:cNvSpPr/>
              <p:nvPr/>
            </p:nvSpPr>
            <p:spPr>
              <a:xfrm>
                <a:off x="6838" y="2830"/>
                <a:ext cx="165" cy="56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3795" y="2829"/>
                <a:ext cx="165" cy="56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5232" y="2895"/>
                <a:ext cx="114" cy="114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21" name="直接连接符 120"/>
              <p:cNvCxnSpPr/>
              <p:nvPr/>
            </p:nvCxnSpPr>
            <p:spPr>
              <a:xfrm>
                <a:off x="3795" y="2745"/>
                <a:ext cx="3208" cy="1"/>
              </a:xfrm>
              <a:prstGeom prst="line">
                <a:avLst/>
              </a:prstGeom>
              <a:ln w="158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>
                <a:stCxn id="50" idx="1"/>
                <a:endCxn id="118" idx="3"/>
              </p:cNvCxnSpPr>
              <p:nvPr/>
            </p:nvCxnSpPr>
            <p:spPr>
              <a:xfrm>
                <a:off x="3795" y="3110"/>
                <a:ext cx="3208" cy="1"/>
              </a:xfrm>
              <a:prstGeom prst="line">
                <a:avLst/>
              </a:prstGeom>
              <a:ln w="158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 flipV="1">
                <a:off x="3791" y="3471"/>
                <a:ext cx="3208" cy="1"/>
              </a:xfrm>
              <a:prstGeom prst="line">
                <a:avLst/>
              </a:prstGeom>
              <a:ln w="158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等腰三角形 52"/>
              <p:cNvSpPr/>
              <p:nvPr/>
            </p:nvSpPr>
            <p:spPr>
              <a:xfrm>
                <a:off x="4973" y="2674"/>
                <a:ext cx="143" cy="143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5" name="等腰三角形 124"/>
              <p:cNvSpPr/>
              <p:nvPr/>
            </p:nvSpPr>
            <p:spPr>
              <a:xfrm>
                <a:off x="4565" y="2329"/>
                <a:ext cx="143" cy="143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6" name="等腰三角形 125"/>
              <p:cNvSpPr/>
              <p:nvPr/>
            </p:nvSpPr>
            <p:spPr>
              <a:xfrm>
                <a:off x="4706" y="3277"/>
                <a:ext cx="143" cy="143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" name="等腰三角形 53"/>
              <p:cNvSpPr/>
              <p:nvPr/>
            </p:nvSpPr>
            <p:spPr>
              <a:xfrm>
                <a:off x="6035" y="3329"/>
                <a:ext cx="143" cy="14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等腰三角形 54"/>
              <p:cNvSpPr/>
              <p:nvPr/>
            </p:nvSpPr>
            <p:spPr>
              <a:xfrm>
                <a:off x="5450" y="3041"/>
                <a:ext cx="143" cy="14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29" name="直接箭头连接符 128"/>
              <p:cNvCxnSpPr/>
              <p:nvPr/>
            </p:nvCxnSpPr>
            <p:spPr>
              <a:xfrm>
                <a:off x="5046" y="2774"/>
                <a:ext cx="245" cy="18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箭头连接符 129"/>
              <p:cNvCxnSpPr/>
              <p:nvPr/>
            </p:nvCxnSpPr>
            <p:spPr>
              <a:xfrm flipV="1">
                <a:off x="4777" y="3296"/>
                <a:ext cx="899" cy="8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等腰三角形 55"/>
              <p:cNvSpPr/>
              <p:nvPr/>
            </p:nvSpPr>
            <p:spPr>
              <a:xfrm>
                <a:off x="5617" y="2752"/>
                <a:ext cx="143" cy="14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32" name="直接箭头连接符 131"/>
              <p:cNvCxnSpPr/>
              <p:nvPr/>
            </p:nvCxnSpPr>
            <p:spPr>
              <a:xfrm>
                <a:off x="4646" y="2428"/>
                <a:ext cx="1568" cy="50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7" name="组合 496"/>
            <p:cNvGrpSpPr/>
            <p:nvPr/>
          </p:nvGrpSpPr>
          <p:grpSpPr>
            <a:xfrm rot="0">
              <a:off x="12910" y="2261"/>
              <a:ext cx="3216" cy="2094"/>
              <a:chOff x="7724" y="2065"/>
              <a:chExt cx="3216" cy="2094"/>
            </a:xfrm>
          </p:grpSpPr>
          <p:sp>
            <p:nvSpPr>
              <p:cNvPr id="142" name="矩形 141"/>
              <p:cNvSpPr/>
              <p:nvPr/>
            </p:nvSpPr>
            <p:spPr>
              <a:xfrm>
                <a:off x="7726" y="2071"/>
                <a:ext cx="3214" cy="2084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9882" y="2748"/>
                <a:ext cx="530" cy="365"/>
              </a:xfrm>
              <a:prstGeom prst="rect">
                <a:avLst/>
              </a:prstGeom>
              <a:pattFill prst="wdDnDiag">
                <a:fgClr>
                  <a:schemeClr val="bg2">
                    <a:lumMod val="9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5" name="矩形 134"/>
              <p:cNvSpPr/>
              <p:nvPr/>
            </p:nvSpPr>
            <p:spPr>
              <a:xfrm>
                <a:off x="9332" y="3115"/>
                <a:ext cx="550" cy="361"/>
              </a:xfrm>
              <a:prstGeom prst="rect">
                <a:avLst/>
              </a:prstGeom>
              <a:pattFill prst="wdDnDiag">
                <a:fgClr>
                  <a:schemeClr val="bg2">
                    <a:lumMod val="9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36" name="直接连接符 135"/>
              <p:cNvCxnSpPr/>
              <p:nvPr/>
            </p:nvCxnSpPr>
            <p:spPr>
              <a:xfrm>
                <a:off x="7728" y="3822"/>
                <a:ext cx="3212" cy="2"/>
              </a:xfrm>
              <a:prstGeom prst="line">
                <a:avLst/>
              </a:prstGeom>
              <a:ln w="158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10417" y="2071"/>
                <a:ext cx="0" cy="2089"/>
              </a:xfrm>
              <a:prstGeom prst="line">
                <a:avLst/>
              </a:prstGeom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9882" y="2068"/>
                <a:ext cx="0" cy="2089"/>
              </a:xfrm>
              <a:prstGeom prst="line">
                <a:avLst/>
              </a:prstGeom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8775" y="2065"/>
                <a:ext cx="0" cy="2089"/>
              </a:xfrm>
              <a:prstGeom prst="line">
                <a:avLst/>
              </a:prstGeom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7726" y="2403"/>
                <a:ext cx="3212" cy="2"/>
              </a:xfrm>
              <a:prstGeom prst="line">
                <a:avLst/>
              </a:prstGeom>
              <a:ln w="158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8247" y="2068"/>
                <a:ext cx="0" cy="2089"/>
              </a:xfrm>
              <a:prstGeom prst="line">
                <a:avLst/>
              </a:prstGeom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椭圆 142"/>
              <p:cNvSpPr/>
              <p:nvPr/>
            </p:nvSpPr>
            <p:spPr>
              <a:xfrm>
                <a:off x="7778" y="2831"/>
                <a:ext cx="563" cy="563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10323" y="2829"/>
                <a:ext cx="563" cy="563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10431" y="2495"/>
                <a:ext cx="509" cy="123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7726" y="2495"/>
                <a:ext cx="509" cy="123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7" name="椭圆 146"/>
              <p:cNvSpPr/>
              <p:nvPr/>
            </p:nvSpPr>
            <p:spPr>
              <a:xfrm>
                <a:off x="9051" y="2829"/>
                <a:ext cx="563" cy="563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61" name="直接连接符 60"/>
              <p:cNvCxnSpPr>
                <a:stCxn id="142" idx="0"/>
                <a:endCxn id="142" idx="2"/>
              </p:cNvCxnSpPr>
              <p:nvPr/>
            </p:nvCxnSpPr>
            <p:spPr>
              <a:xfrm>
                <a:off x="9333" y="2071"/>
                <a:ext cx="0" cy="208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矩形 61"/>
              <p:cNvSpPr/>
              <p:nvPr/>
            </p:nvSpPr>
            <p:spPr>
              <a:xfrm>
                <a:off x="10774" y="2834"/>
                <a:ext cx="166" cy="56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7728" y="2831"/>
                <a:ext cx="166" cy="56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9166" y="2898"/>
                <a:ext cx="114" cy="114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52" name="直接连接符 151"/>
              <p:cNvCxnSpPr/>
              <p:nvPr/>
            </p:nvCxnSpPr>
            <p:spPr>
              <a:xfrm>
                <a:off x="7728" y="2748"/>
                <a:ext cx="3212" cy="2"/>
              </a:xfrm>
              <a:prstGeom prst="line">
                <a:avLst/>
              </a:prstGeom>
              <a:ln w="158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>
                <a:stCxn id="150" idx="1"/>
                <a:endCxn id="62" idx="3"/>
              </p:cNvCxnSpPr>
              <p:nvPr/>
            </p:nvCxnSpPr>
            <p:spPr>
              <a:xfrm>
                <a:off x="7728" y="3113"/>
                <a:ext cx="3212" cy="2"/>
              </a:xfrm>
              <a:prstGeom prst="line">
                <a:avLst/>
              </a:prstGeom>
              <a:ln w="158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 flipV="1">
                <a:off x="7724" y="3474"/>
                <a:ext cx="3212" cy="2"/>
              </a:xfrm>
              <a:prstGeom prst="line">
                <a:avLst/>
              </a:prstGeom>
              <a:ln w="158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等腰三角形 154"/>
              <p:cNvSpPr/>
              <p:nvPr/>
            </p:nvSpPr>
            <p:spPr>
              <a:xfrm>
                <a:off x="8966" y="2761"/>
                <a:ext cx="143" cy="143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6" name="等腰三角形 155"/>
              <p:cNvSpPr/>
              <p:nvPr/>
            </p:nvSpPr>
            <p:spPr>
              <a:xfrm>
                <a:off x="9614" y="2310"/>
                <a:ext cx="143" cy="143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>
                <a:off x="9041" y="3536"/>
                <a:ext cx="143" cy="143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" name="等腰三角形 64"/>
              <p:cNvSpPr/>
              <p:nvPr/>
            </p:nvSpPr>
            <p:spPr>
              <a:xfrm>
                <a:off x="9657" y="3187"/>
                <a:ext cx="143" cy="14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9" name="等腰三角形 158"/>
              <p:cNvSpPr/>
              <p:nvPr/>
            </p:nvSpPr>
            <p:spPr>
              <a:xfrm>
                <a:off x="9308" y="3052"/>
                <a:ext cx="143" cy="14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>
                <a:off x="9386" y="2829"/>
                <a:ext cx="143" cy="14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61" name="直接箭头连接符 160"/>
              <p:cNvCxnSpPr/>
              <p:nvPr/>
            </p:nvCxnSpPr>
            <p:spPr>
              <a:xfrm>
                <a:off x="9041" y="2839"/>
                <a:ext cx="192" cy="1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/>
              <p:cNvCxnSpPr/>
              <p:nvPr/>
            </p:nvCxnSpPr>
            <p:spPr>
              <a:xfrm>
                <a:off x="9686" y="2409"/>
                <a:ext cx="468" cy="5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箭头连接符 162"/>
              <p:cNvCxnSpPr/>
              <p:nvPr/>
            </p:nvCxnSpPr>
            <p:spPr>
              <a:xfrm flipV="1">
                <a:off x="9109" y="3294"/>
                <a:ext cx="501" cy="3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/>
            <p:cNvGrpSpPr/>
            <p:nvPr/>
          </p:nvGrpSpPr>
          <p:grpSpPr>
            <a:xfrm rot="0">
              <a:off x="5048" y="2249"/>
              <a:ext cx="3214" cy="2094"/>
              <a:chOff x="2253" y="3450"/>
              <a:chExt cx="3638" cy="2370"/>
            </a:xfrm>
          </p:grpSpPr>
          <p:cxnSp>
            <p:nvCxnSpPr>
              <p:cNvPr id="184" name="直接连接符 183"/>
              <p:cNvCxnSpPr/>
              <p:nvPr/>
            </p:nvCxnSpPr>
            <p:spPr>
              <a:xfrm>
                <a:off x="2258" y="5437"/>
                <a:ext cx="3633" cy="2"/>
              </a:xfrm>
              <a:prstGeom prst="line">
                <a:avLst/>
              </a:prstGeom>
              <a:ln w="158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/>
              <p:nvPr/>
            </p:nvCxnSpPr>
            <p:spPr>
              <a:xfrm flipV="1">
                <a:off x="2253" y="5043"/>
                <a:ext cx="3633" cy="2"/>
              </a:xfrm>
              <a:prstGeom prst="line">
                <a:avLst/>
              </a:prstGeom>
              <a:ln w="158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 185"/>
              <p:cNvCxnSpPr>
                <a:stCxn id="201" idx="1"/>
                <a:endCxn id="200" idx="3"/>
              </p:cNvCxnSpPr>
              <p:nvPr/>
            </p:nvCxnSpPr>
            <p:spPr>
              <a:xfrm>
                <a:off x="2258" y="4635"/>
                <a:ext cx="3633" cy="2"/>
              </a:xfrm>
              <a:prstGeom prst="line">
                <a:avLst/>
              </a:prstGeom>
              <a:ln w="158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/>
              <p:cNvCxnSpPr/>
              <p:nvPr/>
            </p:nvCxnSpPr>
            <p:spPr>
              <a:xfrm>
                <a:off x="2258" y="4222"/>
                <a:ext cx="3633" cy="2"/>
              </a:xfrm>
              <a:prstGeom prst="line">
                <a:avLst/>
              </a:prstGeom>
              <a:ln w="158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/>
              <p:cNvCxnSpPr/>
              <p:nvPr/>
            </p:nvCxnSpPr>
            <p:spPr>
              <a:xfrm>
                <a:off x="5300" y="3456"/>
                <a:ext cx="0" cy="2363"/>
              </a:xfrm>
              <a:prstGeom prst="line">
                <a:avLst/>
              </a:prstGeom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/>
              <p:cNvCxnSpPr/>
              <p:nvPr/>
            </p:nvCxnSpPr>
            <p:spPr>
              <a:xfrm>
                <a:off x="4694" y="3453"/>
                <a:ext cx="0" cy="2363"/>
              </a:xfrm>
              <a:prstGeom prst="line">
                <a:avLst/>
              </a:prstGeom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/>
              <p:cNvCxnSpPr/>
              <p:nvPr/>
            </p:nvCxnSpPr>
            <p:spPr>
              <a:xfrm>
                <a:off x="3442" y="3450"/>
                <a:ext cx="0" cy="2363"/>
              </a:xfrm>
              <a:prstGeom prst="line">
                <a:avLst/>
              </a:prstGeom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/>
              <p:cNvCxnSpPr/>
              <p:nvPr/>
            </p:nvCxnSpPr>
            <p:spPr>
              <a:xfrm>
                <a:off x="2255" y="3832"/>
                <a:ext cx="3633" cy="2"/>
              </a:xfrm>
              <a:prstGeom prst="line">
                <a:avLst/>
              </a:prstGeom>
              <a:ln w="158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/>
              <p:cNvCxnSpPr/>
              <p:nvPr/>
            </p:nvCxnSpPr>
            <p:spPr>
              <a:xfrm>
                <a:off x="2844" y="3453"/>
                <a:ext cx="0" cy="2363"/>
              </a:xfrm>
              <a:prstGeom prst="line">
                <a:avLst/>
              </a:prstGeom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矩形 192"/>
              <p:cNvSpPr/>
              <p:nvPr/>
            </p:nvSpPr>
            <p:spPr>
              <a:xfrm>
                <a:off x="2255" y="3464"/>
                <a:ext cx="3636" cy="235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>
                <a:off x="2315" y="4317"/>
                <a:ext cx="638" cy="63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5" name="椭圆 194"/>
              <p:cNvSpPr/>
              <p:nvPr/>
            </p:nvSpPr>
            <p:spPr>
              <a:xfrm>
                <a:off x="5194" y="4314"/>
                <a:ext cx="638" cy="63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6" name="矩形 195"/>
              <p:cNvSpPr/>
              <p:nvPr/>
            </p:nvSpPr>
            <p:spPr>
              <a:xfrm>
                <a:off x="5315" y="3937"/>
                <a:ext cx="576" cy="1398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7" name="矩形 196"/>
              <p:cNvSpPr/>
              <p:nvPr/>
            </p:nvSpPr>
            <p:spPr>
              <a:xfrm>
                <a:off x="2255" y="3937"/>
                <a:ext cx="576" cy="1398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>
                <a:off x="3754" y="4314"/>
                <a:ext cx="638" cy="63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99" name="直接连接符 198"/>
              <p:cNvCxnSpPr>
                <a:stCxn id="193" idx="0"/>
                <a:endCxn id="193" idx="2"/>
              </p:cNvCxnSpPr>
              <p:nvPr/>
            </p:nvCxnSpPr>
            <p:spPr>
              <a:xfrm>
                <a:off x="4073" y="3464"/>
                <a:ext cx="0" cy="235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0" name="矩形 199"/>
              <p:cNvSpPr/>
              <p:nvPr/>
            </p:nvSpPr>
            <p:spPr>
              <a:xfrm>
                <a:off x="5704" y="4318"/>
                <a:ext cx="187" cy="63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1" name="矩形 200"/>
              <p:cNvSpPr/>
              <p:nvPr/>
            </p:nvSpPr>
            <p:spPr>
              <a:xfrm>
                <a:off x="2258" y="4317"/>
                <a:ext cx="187" cy="63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2" name="等腰三角形 201"/>
              <p:cNvSpPr/>
              <p:nvPr/>
            </p:nvSpPr>
            <p:spPr>
              <a:xfrm>
                <a:off x="3592" y="4142"/>
                <a:ext cx="162" cy="162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3" name="等腰三角形 202"/>
              <p:cNvSpPr/>
              <p:nvPr/>
            </p:nvSpPr>
            <p:spPr>
              <a:xfrm>
                <a:off x="4795" y="4882"/>
                <a:ext cx="162" cy="162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>
                <a:off x="3885" y="4392"/>
                <a:ext cx="129" cy="12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5" name="等腰三角形 204"/>
              <p:cNvSpPr/>
              <p:nvPr/>
            </p:nvSpPr>
            <p:spPr>
              <a:xfrm>
                <a:off x="3130" y="3752"/>
                <a:ext cx="162" cy="162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6" name="等腰三角形 205"/>
              <p:cNvSpPr/>
              <p:nvPr/>
            </p:nvSpPr>
            <p:spPr>
              <a:xfrm>
                <a:off x="3289" y="4823"/>
                <a:ext cx="162" cy="162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" name="等腰三角形 74"/>
              <p:cNvSpPr/>
              <p:nvPr/>
            </p:nvSpPr>
            <p:spPr>
              <a:xfrm>
                <a:off x="4132" y="4557"/>
                <a:ext cx="162" cy="162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8" name="等腰三角形 207"/>
              <p:cNvSpPr/>
              <p:nvPr/>
            </p:nvSpPr>
            <p:spPr>
              <a:xfrm>
                <a:off x="4321" y="4230"/>
                <a:ext cx="162" cy="162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76" name="直接箭头连接符 75"/>
            <p:cNvCxnSpPr/>
            <p:nvPr/>
          </p:nvCxnSpPr>
          <p:spPr>
            <a:xfrm>
              <a:off x="8396" y="3307"/>
              <a:ext cx="4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本框 76"/>
            <p:cNvSpPr txBox="1"/>
            <p:nvPr/>
          </p:nvSpPr>
          <p:spPr>
            <a:xfrm>
              <a:off x="7631" y="1504"/>
              <a:ext cx="5897" cy="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The coach gives a subtask. </a:t>
              </a:r>
              <a:endParaRPr lang="en-US" altLang="zh-CN" sz="100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3083" y="1222"/>
              <a:ext cx="2776" cy="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buClrTx/>
                <a:buSzTx/>
                <a:buFontTx/>
              </a:pPr>
              <a:r>
                <a:rPr lang="en-US" altLang="zh-CN" sz="100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MARL gives a low-level joint action. </a:t>
              </a:r>
              <a:endParaRPr lang="en-US" altLang="zh-CN" sz="100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 rot="0">
              <a:off x="5046" y="4559"/>
              <a:ext cx="3212" cy="2092"/>
              <a:chOff x="5041" y="2430"/>
              <a:chExt cx="8754" cy="5701"/>
            </a:xfrm>
          </p:grpSpPr>
          <p:cxnSp>
            <p:nvCxnSpPr>
              <p:cNvPr id="81" name="直接连接符 80"/>
              <p:cNvCxnSpPr/>
              <p:nvPr/>
            </p:nvCxnSpPr>
            <p:spPr>
              <a:xfrm>
                <a:off x="5052" y="7212"/>
                <a:ext cx="8743" cy="4"/>
              </a:xfrm>
              <a:prstGeom prst="line">
                <a:avLst/>
              </a:prstGeom>
              <a:ln w="158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flipV="1">
                <a:off x="5041" y="6263"/>
                <a:ext cx="8743" cy="4"/>
              </a:xfrm>
              <a:prstGeom prst="line">
                <a:avLst/>
              </a:prstGeom>
              <a:ln w="158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>
                <a:stCxn id="133" idx="1"/>
                <a:endCxn id="100" idx="3"/>
              </p:cNvCxnSpPr>
              <p:nvPr/>
            </p:nvCxnSpPr>
            <p:spPr>
              <a:xfrm>
                <a:off x="5052" y="5281"/>
                <a:ext cx="8743" cy="4"/>
              </a:xfrm>
              <a:prstGeom prst="line">
                <a:avLst/>
              </a:prstGeom>
              <a:ln w="158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5052" y="4288"/>
                <a:ext cx="8743" cy="4"/>
              </a:xfrm>
              <a:prstGeom prst="line">
                <a:avLst/>
              </a:prstGeom>
              <a:ln w="158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2372" y="2445"/>
                <a:ext cx="0" cy="5686"/>
              </a:xfrm>
              <a:prstGeom prst="line">
                <a:avLst/>
              </a:prstGeom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10915" y="2437"/>
                <a:ext cx="0" cy="5686"/>
              </a:xfrm>
              <a:prstGeom prst="line">
                <a:avLst/>
              </a:prstGeom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7902" y="2430"/>
                <a:ext cx="0" cy="5686"/>
              </a:xfrm>
              <a:prstGeom prst="line">
                <a:avLst/>
              </a:prstGeom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5045" y="3350"/>
                <a:ext cx="8743" cy="4"/>
              </a:xfrm>
              <a:prstGeom prst="line">
                <a:avLst/>
              </a:prstGeom>
              <a:ln w="158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6464" y="2437"/>
                <a:ext cx="0" cy="5686"/>
              </a:xfrm>
              <a:prstGeom prst="line">
                <a:avLst/>
              </a:prstGeom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矩形 91"/>
              <p:cNvSpPr/>
              <p:nvPr/>
            </p:nvSpPr>
            <p:spPr>
              <a:xfrm>
                <a:off x="5045" y="2445"/>
                <a:ext cx="8750" cy="567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5189" y="4517"/>
                <a:ext cx="1535" cy="1535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12117" y="4510"/>
                <a:ext cx="1535" cy="1535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12410" y="3602"/>
                <a:ext cx="1385" cy="3364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5045" y="3602"/>
                <a:ext cx="1385" cy="3364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8653" y="4510"/>
                <a:ext cx="1535" cy="1535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99" name="直接连接符 98"/>
              <p:cNvCxnSpPr>
                <a:stCxn id="92" idx="0"/>
                <a:endCxn id="92" idx="2"/>
              </p:cNvCxnSpPr>
              <p:nvPr/>
            </p:nvCxnSpPr>
            <p:spPr>
              <a:xfrm>
                <a:off x="9420" y="2445"/>
                <a:ext cx="0" cy="5671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矩形 99"/>
              <p:cNvSpPr/>
              <p:nvPr/>
            </p:nvSpPr>
            <p:spPr>
              <a:xfrm>
                <a:off x="13345" y="4520"/>
                <a:ext cx="450" cy="152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5052" y="4516"/>
                <a:ext cx="450" cy="152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4" name="等腰三角形 163"/>
              <p:cNvSpPr/>
              <p:nvPr/>
            </p:nvSpPr>
            <p:spPr>
              <a:xfrm>
                <a:off x="8425" y="4045"/>
                <a:ext cx="390" cy="390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9" name="等腰三角形 168"/>
              <p:cNvSpPr/>
              <p:nvPr/>
            </p:nvSpPr>
            <p:spPr>
              <a:xfrm>
                <a:off x="9025" y="4615"/>
                <a:ext cx="390" cy="39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1" name="椭圆 170"/>
              <p:cNvSpPr/>
              <p:nvPr/>
            </p:nvSpPr>
            <p:spPr>
              <a:xfrm>
                <a:off x="8115" y="5080"/>
                <a:ext cx="310" cy="31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8" name="等腰三角形 397"/>
              <p:cNvSpPr/>
              <p:nvPr/>
            </p:nvSpPr>
            <p:spPr>
              <a:xfrm>
                <a:off x="10187" y="6682"/>
                <a:ext cx="390" cy="390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0" name="等腰三角形 399"/>
              <p:cNvSpPr/>
              <p:nvPr/>
            </p:nvSpPr>
            <p:spPr>
              <a:xfrm>
                <a:off x="7560" y="5450"/>
                <a:ext cx="390" cy="390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1" name="等腰三角形 400"/>
              <p:cNvSpPr/>
              <p:nvPr/>
            </p:nvSpPr>
            <p:spPr>
              <a:xfrm>
                <a:off x="8819" y="5247"/>
                <a:ext cx="390" cy="39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2" name="等腰三角形 401"/>
              <p:cNvSpPr/>
              <p:nvPr/>
            </p:nvSpPr>
            <p:spPr>
              <a:xfrm>
                <a:off x="7725" y="4578"/>
                <a:ext cx="390" cy="39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403" name="组合 402"/>
            <p:cNvGrpSpPr/>
            <p:nvPr/>
          </p:nvGrpSpPr>
          <p:grpSpPr>
            <a:xfrm rot="0">
              <a:off x="8980" y="4541"/>
              <a:ext cx="3210" cy="2092"/>
              <a:chOff x="6487" y="4996"/>
              <a:chExt cx="4212" cy="2742"/>
            </a:xfrm>
          </p:grpSpPr>
          <p:grpSp>
            <p:nvGrpSpPr>
              <p:cNvPr id="404" name="组合 403"/>
              <p:cNvGrpSpPr/>
              <p:nvPr/>
            </p:nvGrpSpPr>
            <p:grpSpPr>
              <a:xfrm rot="0">
                <a:off x="6487" y="4996"/>
                <a:ext cx="4212" cy="2743"/>
                <a:chOff x="5041" y="2430"/>
                <a:chExt cx="8754" cy="5701"/>
              </a:xfrm>
            </p:grpSpPr>
            <p:cxnSp>
              <p:nvCxnSpPr>
                <p:cNvPr id="405" name="直接连接符 404"/>
                <p:cNvCxnSpPr/>
                <p:nvPr/>
              </p:nvCxnSpPr>
              <p:spPr>
                <a:xfrm>
                  <a:off x="5052" y="7212"/>
                  <a:ext cx="8743" cy="4"/>
                </a:xfrm>
                <a:prstGeom prst="line">
                  <a:avLst/>
                </a:prstGeom>
                <a:ln w="158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直接连接符 405"/>
                <p:cNvCxnSpPr/>
                <p:nvPr/>
              </p:nvCxnSpPr>
              <p:spPr>
                <a:xfrm flipV="1">
                  <a:off x="5041" y="6263"/>
                  <a:ext cx="8743" cy="4"/>
                </a:xfrm>
                <a:prstGeom prst="line">
                  <a:avLst/>
                </a:prstGeom>
                <a:ln w="158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直接连接符 406"/>
                <p:cNvCxnSpPr>
                  <a:stCxn id="422" idx="1"/>
                  <a:endCxn id="421" idx="3"/>
                </p:cNvCxnSpPr>
                <p:nvPr/>
              </p:nvCxnSpPr>
              <p:spPr>
                <a:xfrm>
                  <a:off x="5052" y="5281"/>
                  <a:ext cx="8743" cy="4"/>
                </a:xfrm>
                <a:prstGeom prst="line">
                  <a:avLst/>
                </a:prstGeom>
                <a:ln w="158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直接连接符 407"/>
                <p:cNvCxnSpPr/>
                <p:nvPr/>
              </p:nvCxnSpPr>
              <p:spPr>
                <a:xfrm>
                  <a:off x="5052" y="4288"/>
                  <a:ext cx="8743" cy="4"/>
                </a:xfrm>
                <a:prstGeom prst="line">
                  <a:avLst/>
                </a:prstGeom>
                <a:ln w="158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直接连接符 408"/>
                <p:cNvCxnSpPr/>
                <p:nvPr/>
              </p:nvCxnSpPr>
              <p:spPr>
                <a:xfrm>
                  <a:off x="12372" y="2445"/>
                  <a:ext cx="0" cy="5686"/>
                </a:xfrm>
                <a:prstGeom prst="line">
                  <a:avLst/>
                </a:prstGeom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直接连接符 409"/>
                <p:cNvCxnSpPr/>
                <p:nvPr/>
              </p:nvCxnSpPr>
              <p:spPr>
                <a:xfrm>
                  <a:off x="10915" y="2437"/>
                  <a:ext cx="0" cy="5686"/>
                </a:xfrm>
                <a:prstGeom prst="line">
                  <a:avLst/>
                </a:prstGeom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直接连接符 410"/>
                <p:cNvCxnSpPr/>
                <p:nvPr/>
              </p:nvCxnSpPr>
              <p:spPr>
                <a:xfrm>
                  <a:off x="7902" y="2430"/>
                  <a:ext cx="0" cy="5686"/>
                </a:xfrm>
                <a:prstGeom prst="line">
                  <a:avLst/>
                </a:prstGeom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直接连接符 411"/>
                <p:cNvCxnSpPr/>
                <p:nvPr/>
              </p:nvCxnSpPr>
              <p:spPr>
                <a:xfrm>
                  <a:off x="5045" y="3350"/>
                  <a:ext cx="8743" cy="4"/>
                </a:xfrm>
                <a:prstGeom prst="line">
                  <a:avLst/>
                </a:prstGeom>
                <a:ln w="158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直接连接符 412"/>
                <p:cNvCxnSpPr/>
                <p:nvPr/>
              </p:nvCxnSpPr>
              <p:spPr>
                <a:xfrm>
                  <a:off x="6464" y="2437"/>
                  <a:ext cx="0" cy="5686"/>
                </a:xfrm>
                <a:prstGeom prst="line">
                  <a:avLst/>
                </a:prstGeom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4" name="矩形 413"/>
                <p:cNvSpPr/>
                <p:nvPr/>
              </p:nvSpPr>
              <p:spPr>
                <a:xfrm>
                  <a:off x="5045" y="2445"/>
                  <a:ext cx="8750" cy="567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15" name="椭圆 414"/>
                <p:cNvSpPr/>
                <p:nvPr/>
              </p:nvSpPr>
              <p:spPr>
                <a:xfrm>
                  <a:off x="5189" y="4517"/>
                  <a:ext cx="1535" cy="1535"/>
                </a:xfrm>
                <a:prstGeom prst="ellips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16" name="椭圆 415"/>
                <p:cNvSpPr/>
                <p:nvPr/>
              </p:nvSpPr>
              <p:spPr>
                <a:xfrm>
                  <a:off x="12117" y="4510"/>
                  <a:ext cx="1535" cy="1535"/>
                </a:xfrm>
                <a:prstGeom prst="ellips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17" name="矩形 416"/>
                <p:cNvSpPr/>
                <p:nvPr/>
              </p:nvSpPr>
              <p:spPr>
                <a:xfrm>
                  <a:off x="12410" y="3602"/>
                  <a:ext cx="1385" cy="3364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18" name="矩形 417"/>
                <p:cNvSpPr/>
                <p:nvPr/>
              </p:nvSpPr>
              <p:spPr>
                <a:xfrm>
                  <a:off x="5045" y="3602"/>
                  <a:ext cx="1385" cy="3364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19" name="椭圆 418"/>
                <p:cNvSpPr/>
                <p:nvPr/>
              </p:nvSpPr>
              <p:spPr>
                <a:xfrm>
                  <a:off x="8653" y="4510"/>
                  <a:ext cx="1535" cy="1535"/>
                </a:xfrm>
                <a:prstGeom prst="ellips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420" name="直接连接符 419"/>
                <p:cNvCxnSpPr>
                  <a:stCxn id="414" idx="0"/>
                  <a:endCxn id="414" idx="2"/>
                </p:cNvCxnSpPr>
                <p:nvPr/>
              </p:nvCxnSpPr>
              <p:spPr>
                <a:xfrm>
                  <a:off x="9420" y="2445"/>
                  <a:ext cx="0" cy="567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矩形 420"/>
                <p:cNvSpPr/>
                <p:nvPr/>
              </p:nvSpPr>
              <p:spPr>
                <a:xfrm>
                  <a:off x="13345" y="4520"/>
                  <a:ext cx="450" cy="1529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22" name="矩形 421"/>
                <p:cNvSpPr/>
                <p:nvPr/>
              </p:nvSpPr>
              <p:spPr>
                <a:xfrm>
                  <a:off x="5052" y="4516"/>
                  <a:ext cx="450" cy="1529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23" name="等腰三角形 422"/>
                <p:cNvSpPr/>
                <p:nvPr/>
              </p:nvSpPr>
              <p:spPr>
                <a:xfrm>
                  <a:off x="8425" y="4045"/>
                  <a:ext cx="390" cy="390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24" name="等腰三角形 423"/>
                <p:cNvSpPr/>
                <p:nvPr/>
              </p:nvSpPr>
              <p:spPr>
                <a:xfrm>
                  <a:off x="9025" y="4615"/>
                  <a:ext cx="390" cy="390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25" name="椭圆 424"/>
                <p:cNvSpPr/>
                <p:nvPr/>
              </p:nvSpPr>
              <p:spPr>
                <a:xfrm>
                  <a:off x="8115" y="5080"/>
                  <a:ext cx="310" cy="31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26" name="等腰三角形 425"/>
                <p:cNvSpPr/>
                <p:nvPr/>
              </p:nvSpPr>
              <p:spPr>
                <a:xfrm>
                  <a:off x="10187" y="6682"/>
                  <a:ext cx="390" cy="390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27" name="等腰三角形 426"/>
                <p:cNvSpPr/>
                <p:nvPr/>
              </p:nvSpPr>
              <p:spPr>
                <a:xfrm>
                  <a:off x="7560" y="5450"/>
                  <a:ext cx="390" cy="390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28" name="等腰三角形 427"/>
                <p:cNvSpPr/>
                <p:nvPr/>
              </p:nvSpPr>
              <p:spPr>
                <a:xfrm>
                  <a:off x="8819" y="5247"/>
                  <a:ext cx="390" cy="390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29" name="等腰三角形 428"/>
                <p:cNvSpPr/>
                <p:nvPr/>
              </p:nvSpPr>
              <p:spPr>
                <a:xfrm>
                  <a:off x="7725" y="4578"/>
                  <a:ext cx="390" cy="390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31" name="直接箭头连接符 430"/>
              <p:cNvCxnSpPr/>
              <p:nvPr/>
            </p:nvCxnSpPr>
            <p:spPr>
              <a:xfrm flipH="1">
                <a:off x="8013" y="5915"/>
                <a:ext cx="222" cy="45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接箭头连接符 431"/>
              <p:cNvCxnSpPr/>
              <p:nvPr/>
            </p:nvCxnSpPr>
            <p:spPr>
              <a:xfrm flipV="1">
                <a:off x="7779" y="6360"/>
                <a:ext cx="234" cy="2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直接箭头连接符 432"/>
              <p:cNvCxnSpPr/>
              <p:nvPr/>
            </p:nvCxnSpPr>
            <p:spPr>
              <a:xfrm flipH="1" flipV="1">
                <a:off x="8039" y="6371"/>
                <a:ext cx="1029" cy="80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4" name="组合 433"/>
            <p:cNvGrpSpPr/>
            <p:nvPr/>
          </p:nvGrpSpPr>
          <p:grpSpPr>
            <a:xfrm rot="0">
              <a:off x="12913" y="4523"/>
              <a:ext cx="3217" cy="2095"/>
              <a:chOff x="11669" y="4979"/>
              <a:chExt cx="4212" cy="2742"/>
            </a:xfrm>
          </p:grpSpPr>
          <p:grpSp>
            <p:nvGrpSpPr>
              <p:cNvPr id="435" name="组合 434"/>
              <p:cNvGrpSpPr/>
              <p:nvPr/>
            </p:nvGrpSpPr>
            <p:grpSpPr>
              <a:xfrm rot="0">
                <a:off x="11669" y="4979"/>
                <a:ext cx="4212" cy="2743"/>
                <a:chOff x="5041" y="2430"/>
                <a:chExt cx="8754" cy="5701"/>
              </a:xfrm>
            </p:grpSpPr>
            <p:cxnSp>
              <p:nvCxnSpPr>
                <p:cNvPr id="436" name="直接连接符 435"/>
                <p:cNvCxnSpPr/>
                <p:nvPr/>
              </p:nvCxnSpPr>
              <p:spPr>
                <a:xfrm>
                  <a:off x="5052" y="7212"/>
                  <a:ext cx="8743" cy="4"/>
                </a:xfrm>
                <a:prstGeom prst="line">
                  <a:avLst/>
                </a:prstGeom>
                <a:ln w="158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直接连接符 436"/>
                <p:cNvCxnSpPr/>
                <p:nvPr/>
              </p:nvCxnSpPr>
              <p:spPr>
                <a:xfrm flipV="1">
                  <a:off x="5041" y="6263"/>
                  <a:ext cx="8743" cy="4"/>
                </a:xfrm>
                <a:prstGeom prst="line">
                  <a:avLst/>
                </a:prstGeom>
                <a:ln w="158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直接连接符 437"/>
                <p:cNvCxnSpPr>
                  <a:stCxn id="453" idx="1"/>
                  <a:endCxn id="452" idx="3"/>
                </p:cNvCxnSpPr>
                <p:nvPr/>
              </p:nvCxnSpPr>
              <p:spPr>
                <a:xfrm>
                  <a:off x="5052" y="5281"/>
                  <a:ext cx="8743" cy="4"/>
                </a:xfrm>
                <a:prstGeom prst="line">
                  <a:avLst/>
                </a:prstGeom>
                <a:ln w="158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直接连接符 438"/>
                <p:cNvCxnSpPr/>
                <p:nvPr/>
              </p:nvCxnSpPr>
              <p:spPr>
                <a:xfrm>
                  <a:off x="5052" y="4288"/>
                  <a:ext cx="8743" cy="4"/>
                </a:xfrm>
                <a:prstGeom prst="line">
                  <a:avLst/>
                </a:prstGeom>
                <a:ln w="158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直接连接符 439"/>
                <p:cNvCxnSpPr/>
                <p:nvPr/>
              </p:nvCxnSpPr>
              <p:spPr>
                <a:xfrm>
                  <a:off x="12372" y="2445"/>
                  <a:ext cx="0" cy="5686"/>
                </a:xfrm>
                <a:prstGeom prst="line">
                  <a:avLst/>
                </a:prstGeom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直接连接符 440"/>
                <p:cNvCxnSpPr/>
                <p:nvPr/>
              </p:nvCxnSpPr>
              <p:spPr>
                <a:xfrm>
                  <a:off x="10915" y="2437"/>
                  <a:ext cx="0" cy="5686"/>
                </a:xfrm>
                <a:prstGeom prst="line">
                  <a:avLst/>
                </a:prstGeom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直接连接符 441"/>
                <p:cNvCxnSpPr/>
                <p:nvPr/>
              </p:nvCxnSpPr>
              <p:spPr>
                <a:xfrm>
                  <a:off x="7902" y="2430"/>
                  <a:ext cx="0" cy="5686"/>
                </a:xfrm>
                <a:prstGeom prst="line">
                  <a:avLst/>
                </a:prstGeom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直接连接符 442"/>
                <p:cNvCxnSpPr/>
                <p:nvPr/>
              </p:nvCxnSpPr>
              <p:spPr>
                <a:xfrm>
                  <a:off x="5045" y="3350"/>
                  <a:ext cx="8743" cy="4"/>
                </a:xfrm>
                <a:prstGeom prst="line">
                  <a:avLst/>
                </a:prstGeom>
                <a:ln w="158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直接连接符 443"/>
                <p:cNvCxnSpPr/>
                <p:nvPr/>
              </p:nvCxnSpPr>
              <p:spPr>
                <a:xfrm>
                  <a:off x="6464" y="2437"/>
                  <a:ext cx="0" cy="5686"/>
                </a:xfrm>
                <a:prstGeom prst="line">
                  <a:avLst/>
                </a:prstGeom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5" name="矩形 444"/>
                <p:cNvSpPr/>
                <p:nvPr/>
              </p:nvSpPr>
              <p:spPr>
                <a:xfrm>
                  <a:off x="5045" y="2445"/>
                  <a:ext cx="8750" cy="567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46" name="椭圆 445"/>
                <p:cNvSpPr/>
                <p:nvPr/>
              </p:nvSpPr>
              <p:spPr>
                <a:xfrm>
                  <a:off x="5189" y="4517"/>
                  <a:ext cx="1535" cy="1535"/>
                </a:xfrm>
                <a:prstGeom prst="ellips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47" name="椭圆 446"/>
                <p:cNvSpPr/>
                <p:nvPr/>
              </p:nvSpPr>
              <p:spPr>
                <a:xfrm>
                  <a:off x="12117" y="4510"/>
                  <a:ext cx="1535" cy="1535"/>
                </a:xfrm>
                <a:prstGeom prst="ellips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48" name="矩形 447"/>
                <p:cNvSpPr/>
                <p:nvPr/>
              </p:nvSpPr>
              <p:spPr>
                <a:xfrm>
                  <a:off x="12410" y="3602"/>
                  <a:ext cx="1385" cy="3364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49" name="矩形 448"/>
                <p:cNvSpPr/>
                <p:nvPr/>
              </p:nvSpPr>
              <p:spPr>
                <a:xfrm>
                  <a:off x="5045" y="3602"/>
                  <a:ext cx="1385" cy="3364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50" name="椭圆 449"/>
                <p:cNvSpPr/>
                <p:nvPr/>
              </p:nvSpPr>
              <p:spPr>
                <a:xfrm>
                  <a:off x="8653" y="4510"/>
                  <a:ext cx="1535" cy="1535"/>
                </a:xfrm>
                <a:prstGeom prst="ellips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451" name="直接连接符 450"/>
                <p:cNvCxnSpPr>
                  <a:stCxn id="445" idx="0"/>
                  <a:endCxn id="445" idx="2"/>
                </p:cNvCxnSpPr>
                <p:nvPr/>
              </p:nvCxnSpPr>
              <p:spPr>
                <a:xfrm>
                  <a:off x="9420" y="2445"/>
                  <a:ext cx="0" cy="567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2" name="矩形 451"/>
                <p:cNvSpPr/>
                <p:nvPr/>
              </p:nvSpPr>
              <p:spPr>
                <a:xfrm>
                  <a:off x="13345" y="4520"/>
                  <a:ext cx="450" cy="1529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53" name="矩形 452"/>
                <p:cNvSpPr/>
                <p:nvPr/>
              </p:nvSpPr>
              <p:spPr>
                <a:xfrm>
                  <a:off x="5052" y="4516"/>
                  <a:ext cx="450" cy="1529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54" name="等腰三角形 453"/>
                <p:cNvSpPr/>
                <p:nvPr/>
              </p:nvSpPr>
              <p:spPr>
                <a:xfrm>
                  <a:off x="8157" y="4612"/>
                  <a:ext cx="390" cy="390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55" name="等腰三角形 454"/>
                <p:cNvSpPr/>
                <p:nvPr/>
              </p:nvSpPr>
              <p:spPr>
                <a:xfrm>
                  <a:off x="8740" y="4725"/>
                  <a:ext cx="390" cy="390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56" name="椭圆 455"/>
                <p:cNvSpPr/>
                <p:nvPr/>
              </p:nvSpPr>
              <p:spPr>
                <a:xfrm>
                  <a:off x="8157" y="5282"/>
                  <a:ext cx="310" cy="31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57" name="等腰三角形 456"/>
                <p:cNvSpPr/>
                <p:nvPr/>
              </p:nvSpPr>
              <p:spPr>
                <a:xfrm>
                  <a:off x="9285" y="5344"/>
                  <a:ext cx="390" cy="390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58" name="等腰三角形 457"/>
                <p:cNvSpPr/>
                <p:nvPr/>
              </p:nvSpPr>
              <p:spPr>
                <a:xfrm>
                  <a:off x="7560" y="5450"/>
                  <a:ext cx="390" cy="390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59" name="等腰三角形 458"/>
                <p:cNvSpPr/>
                <p:nvPr/>
              </p:nvSpPr>
              <p:spPr>
                <a:xfrm>
                  <a:off x="8470" y="5872"/>
                  <a:ext cx="390" cy="390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60" name="等腰三角形 459"/>
                <p:cNvSpPr/>
                <p:nvPr/>
              </p:nvSpPr>
              <p:spPr>
                <a:xfrm>
                  <a:off x="6913" y="4653"/>
                  <a:ext cx="390" cy="390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1" name="直接箭头连接符 460"/>
              <p:cNvCxnSpPr/>
              <p:nvPr/>
            </p:nvCxnSpPr>
            <p:spPr>
              <a:xfrm flipH="1">
                <a:off x="13256" y="6153"/>
                <a:ext cx="12" cy="2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接箭头连接符 461"/>
              <p:cNvCxnSpPr/>
              <p:nvPr/>
            </p:nvCxnSpPr>
            <p:spPr>
              <a:xfrm flipV="1">
                <a:off x="12962" y="6439"/>
                <a:ext cx="262" cy="12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直接箭头连接符 462"/>
              <p:cNvCxnSpPr/>
              <p:nvPr/>
            </p:nvCxnSpPr>
            <p:spPr>
              <a:xfrm flipH="1" flipV="1">
                <a:off x="13224" y="6448"/>
                <a:ext cx="608" cy="5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4" name="文本框 463"/>
            <p:cNvSpPr txBox="1"/>
            <p:nvPr/>
          </p:nvSpPr>
          <p:spPr>
            <a:xfrm>
              <a:off x="16122" y="2948"/>
              <a:ext cx="1624" cy="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 b="1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offensive subtask</a:t>
              </a:r>
              <a:r>
                <a:rPr lang="en-US" altLang="zh-CN" sz="1200" b="1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 </a:t>
              </a:r>
              <a:endParaRPr lang="en-US" altLang="zh-CN" sz="1200" b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465" name="文本框 464"/>
            <p:cNvSpPr txBox="1"/>
            <p:nvPr/>
          </p:nvSpPr>
          <p:spPr>
            <a:xfrm>
              <a:off x="16122" y="5228"/>
              <a:ext cx="1504" cy="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 b="1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defensive subtask </a:t>
              </a:r>
              <a:endParaRPr lang="en-US" altLang="zh-CN" sz="1000" b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66" name="直接箭头连接符 465"/>
            <p:cNvCxnSpPr/>
            <p:nvPr/>
          </p:nvCxnSpPr>
          <p:spPr>
            <a:xfrm>
              <a:off x="12322" y="3307"/>
              <a:ext cx="4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箭头连接符 466"/>
            <p:cNvCxnSpPr/>
            <p:nvPr/>
          </p:nvCxnSpPr>
          <p:spPr>
            <a:xfrm>
              <a:off x="8390" y="5588"/>
              <a:ext cx="4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箭头连接符 467"/>
            <p:cNvCxnSpPr/>
            <p:nvPr/>
          </p:nvCxnSpPr>
          <p:spPr>
            <a:xfrm>
              <a:off x="12322" y="5571"/>
              <a:ext cx="4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1" name="组合 470"/>
            <p:cNvGrpSpPr/>
            <p:nvPr/>
          </p:nvGrpSpPr>
          <p:grpSpPr>
            <a:xfrm rot="0">
              <a:off x="5804" y="7045"/>
              <a:ext cx="9555" cy="1702"/>
              <a:chOff x="2865" y="6125"/>
              <a:chExt cx="9555" cy="1702"/>
            </a:xfrm>
          </p:grpSpPr>
          <p:grpSp>
            <p:nvGrpSpPr>
              <p:cNvPr id="472" name="组合 471"/>
              <p:cNvGrpSpPr/>
              <p:nvPr/>
            </p:nvGrpSpPr>
            <p:grpSpPr>
              <a:xfrm rot="0">
                <a:off x="3315" y="6739"/>
                <a:ext cx="3094" cy="264"/>
                <a:chOff x="11207" y="7032"/>
                <a:chExt cx="3094" cy="264"/>
              </a:xfrm>
            </p:grpSpPr>
            <p:sp>
              <p:nvSpPr>
                <p:cNvPr id="473" name="文本框 472"/>
                <p:cNvSpPr txBox="1"/>
                <p:nvPr/>
              </p:nvSpPr>
              <p:spPr>
                <a:xfrm>
                  <a:off x="11604" y="7032"/>
                  <a:ext cx="2697" cy="2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900">
                      <a:latin typeface="微软雅黑" panose="020B0503020204020204" charset="-122"/>
                      <a:ea typeface="微软雅黑" panose="020B0503020204020204" charset="-122"/>
                      <a:cs typeface="Times New Roman" panose="02020603050405020304" pitchFamily="18" charset="0"/>
                    </a:rPr>
                    <a:t>home team player</a:t>
                  </a:r>
                  <a:endParaRPr lang="en-US" altLang="zh-CN" sz="90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4" name="等腰三角形 473"/>
                <p:cNvSpPr/>
                <p:nvPr/>
              </p:nvSpPr>
              <p:spPr>
                <a:xfrm>
                  <a:off x="11207" y="7132"/>
                  <a:ext cx="162" cy="162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5" name="组合 474"/>
              <p:cNvGrpSpPr/>
              <p:nvPr/>
            </p:nvGrpSpPr>
            <p:grpSpPr>
              <a:xfrm rot="0">
                <a:off x="3315" y="7134"/>
                <a:ext cx="3014" cy="675"/>
                <a:chOff x="11206" y="7483"/>
                <a:chExt cx="3014" cy="675"/>
              </a:xfrm>
            </p:grpSpPr>
            <p:sp>
              <p:nvSpPr>
                <p:cNvPr id="476" name="文本框 475"/>
                <p:cNvSpPr txBox="1"/>
                <p:nvPr/>
              </p:nvSpPr>
              <p:spPr>
                <a:xfrm>
                  <a:off x="11607" y="7483"/>
                  <a:ext cx="2613" cy="6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900">
                      <a:latin typeface="微软雅黑" panose="020B0503020204020204" charset="-122"/>
                      <a:ea typeface="微软雅黑" panose="020B0503020204020204" charset="-122"/>
                      <a:cs typeface="Times New Roman" panose="02020603050405020304" pitchFamily="18" charset="0"/>
                    </a:rPr>
                    <a:t>away team player</a:t>
                  </a:r>
                  <a:endParaRPr lang="en-US" altLang="zh-CN" sz="90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7" name="等腰三角形 476"/>
                <p:cNvSpPr/>
                <p:nvPr/>
              </p:nvSpPr>
              <p:spPr>
                <a:xfrm>
                  <a:off x="11206" y="7583"/>
                  <a:ext cx="162" cy="162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8" name="组合 477"/>
              <p:cNvGrpSpPr/>
              <p:nvPr/>
            </p:nvGrpSpPr>
            <p:grpSpPr>
              <a:xfrm rot="0">
                <a:off x="6199" y="6734"/>
                <a:ext cx="1995" cy="264"/>
                <a:chOff x="11223" y="7917"/>
                <a:chExt cx="1995" cy="264"/>
              </a:xfrm>
            </p:grpSpPr>
            <p:sp>
              <p:nvSpPr>
                <p:cNvPr id="479" name="文本框 478"/>
                <p:cNvSpPr txBox="1"/>
                <p:nvPr/>
              </p:nvSpPr>
              <p:spPr>
                <a:xfrm>
                  <a:off x="11604" y="7917"/>
                  <a:ext cx="1614" cy="2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900">
                      <a:latin typeface="微软雅黑" panose="020B0503020204020204" charset="-122"/>
                      <a:ea typeface="微软雅黑" panose="020B0503020204020204" charset="-122"/>
                      <a:cs typeface="Times New Roman" panose="02020603050405020304" pitchFamily="18" charset="0"/>
                    </a:rPr>
                    <a:t>ball</a:t>
                  </a:r>
                  <a:endParaRPr lang="en-US" altLang="zh-CN" sz="90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0" name="椭圆 479"/>
                <p:cNvSpPr/>
                <p:nvPr/>
              </p:nvSpPr>
              <p:spPr>
                <a:xfrm>
                  <a:off x="11223" y="8034"/>
                  <a:ext cx="129" cy="12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1" name="组合 480"/>
              <p:cNvGrpSpPr/>
              <p:nvPr/>
            </p:nvGrpSpPr>
            <p:grpSpPr>
              <a:xfrm rot="0">
                <a:off x="8996" y="6745"/>
                <a:ext cx="3304" cy="370"/>
                <a:chOff x="10991" y="9046"/>
                <a:chExt cx="3304" cy="370"/>
              </a:xfrm>
            </p:grpSpPr>
            <p:sp>
              <p:nvSpPr>
                <p:cNvPr id="482" name="文本框 481"/>
                <p:cNvSpPr txBox="1"/>
                <p:nvPr/>
              </p:nvSpPr>
              <p:spPr>
                <a:xfrm>
                  <a:off x="11607" y="9046"/>
                  <a:ext cx="2688" cy="3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en-US" altLang="zh-CN" sz="900">
                      <a:latin typeface="微软雅黑" panose="020B0503020204020204" charset="-122"/>
                      <a:ea typeface="微软雅黑" panose="020B0503020204020204" charset="-122"/>
                      <a:cs typeface="Times New Roman" panose="02020603050405020304" pitchFamily="18" charset="0"/>
                    </a:rPr>
                    <a:t>high-level policy</a:t>
                  </a:r>
                  <a:endParaRPr lang="en-US" altLang="zh-CN" sz="90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83" name="直接箭头连接符 482"/>
                <p:cNvCxnSpPr/>
                <p:nvPr/>
              </p:nvCxnSpPr>
              <p:spPr>
                <a:xfrm>
                  <a:off x="10991" y="9231"/>
                  <a:ext cx="61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4" name="组合 483"/>
              <p:cNvGrpSpPr/>
              <p:nvPr/>
            </p:nvGrpSpPr>
            <p:grpSpPr>
              <a:xfrm rot="0">
                <a:off x="5965" y="7013"/>
                <a:ext cx="3724" cy="675"/>
                <a:chOff x="10985" y="8350"/>
                <a:chExt cx="3724" cy="675"/>
              </a:xfrm>
            </p:grpSpPr>
            <p:sp>
              <p:nvSpPr>
                <p:cNvPr id="485" name="文本框 484"/>
                <p:cNvSpPr txBox="1"/>
                <p:nvPr/>
              </p:nvSpPr>
              <p:spPr>
                <a:xfrm>
                  <a:off x="11607" y="8350"/>
                  <a:ext cx="3102" cy="6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900">
                      <a:latin typeface="微软雅黑" panose="020B0503020204020204" charset="-122"/>
                      <a:ea typeface="微软雅黑" panose="020B0503020204020204" charset="-122"/>
                      <a:cs typeface="Times New Roman" panose="02020603050405020304" pitchFamily="18" charset="0"/>
                    </a:rPr>
                    <a:t>Soccer Position </a:t>
                  </a:r>
                  <a:endParaRPr lang="en-US" altLang="zh-CN" sz="90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endParaRPr>
                </a:p>
                <a:p>
                  <a:r>
                    <a:rPr lang="en-US" altLang="zh-CN" sz="900">
                      <a:latin typeface="微软雅黑" panose="020B0503020204020204" charset="-122"/>
                      <a:ea typeface="微软雅黑" panose="020B0503020204020204" charset="-122"/>
                      <a:cs typeface="Times New Roman" panose="02020603050405020304" pitchFamily="18" charset="0"/>
                    </a:rPr>
                    <a:t>Prediction </a:t>
                  </a:r>
                  <a:endParaRPr lang="en-US" altLang="zh-CN" sz="90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6" name="矩形 485"/>
                <p:cNvSpPr/>
                <p:nvPr/>
              </p:nvSpPr>
              <p:spPr>
                <a:xfrm>
                  <a:off x="10985" y="8452"/>
                  <a:ext cx="604" cy="416"/>
                </a:xfrm>
                <a:prstGeom prst="rect">
                  <a:avLst/>
                </a:prstGeom>
                <a:pattFill prst="wdDnDiag">
                  <a:fgClr>
                    <a:schemeClr val="bg2">
                      <a:lumMod val="90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7" name="组合 486"/>
              <p:cNvGrpSpPr/>
              <p:nvPr/>
            </p:nvGrpSpPr>
            <p:grpSpPr>
              <a:xfrm rot="0">
                <a:off x="8996" y="7141"/>
                <a:ext cx="3303" cy="388"/>
                <a:chOff x="10986" y="9481"/>
                <a:chExt cx="3303" cy="388"/>
              </a:xfrm>
            </p:grpSpPr>
            <p:sp>
              <p:nvSpPr>
                <p:cNvPr id="488" name="文本框 487"/>
                <p:cNvSpPr txBox="1"/>
                <p:nvPr/>
              </p:nvSpPr>
              <p:spPr>
                <a:xfrm>
                  <a:off x="11604" y="9481"/>
                  <a:ext cx="2685" cy="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en-US" altLang="zh-CN" sz="900">
                      <a:latin typeface="微软雅黑" panose="020B0503020204020204" charset="-122"/>
                      <a:ea typeface="微软雅黑" panose="020B0503020204020204" charset="-122"/>
                      <a:cs typeface="Times New Roman" panose="02020603050405020304" pitchFamily="18" charset="0"/>
                    </a:rPr>
                    <a:t>low-level joint action</a:t>
                  </a:r>
                  <a:endParaRPr lang="en-US" altLang="zh-CN" sz="90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89" name="直接箭头连接符 488"/>
                <p:cNvCxnSpPr/>
                <p:nvPr/>
              </p:nvCxnSpPr>
              <p:spPr>
                <a:xfrm>
                  <a:off x="10986" y="9675"/>
                  <a:ext cx="62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olid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0" name="文本框 489"/>
              <p:cNvSpPr txBox="1"/>
              <p:nvPr/>
            </p:nvSpPr>
            <p:spPr>
              <a:xfrm>
                <a:off x="2933" y="6271"/>
                <a:ext cx="1424" cy="38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900" b="1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Legend</a:t>
                </a:r>
                <a:endParaRPr lang="en-US" altLang="zh-CN" sz="900" b="1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1" name="矩形 490"/>
              <p:cNvSpPr/>
              <p:nvPr/>
            </p:nvSpPr>
            <p:spPr>
              <a:xfrm>
                <a:off x="2865" y="6125"/>
                <a:ext cx="9555" cy="170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128905" y="1207135"/>
            <a:ext cx="6061075" cy="5113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1" indent="0">
              <a:buFont typeface="Arial" panose="020B0604020202020204" pitchFamily="34" charset="0"/>
              <a:buNone/>
            </a:pPr>
            <a:endParaRPr lang="en-US" sz="1600" dirty="0">
              <a:solidFill>
                <a:schemeClr val="dk1"/>
              </a:solidFill>
              <a:sym typeface="+mn-ea"/>
            </a:endParaRPr>
          </a:p>
          <a:p>
            <a:pPr marL="342900" lvl="0" indent="-342900">
              <a:buFont typeface="Wingdings" panose="05000000000000000000" charset="0"/>
              <a:buChar char="Ø"/>
            </a:pPr>
            <a:r>
              <a:rPr lang="en-US" sz="1600" dirty="0">
                <a:solidFill>
                  <a:schemeClr val="dk1"/>
                </a:solidFill>
                <a:sym typeface="+mn-ea"/>
              </a:rPr>
              <a:t>The </a:t>
            </a:r>
            <a:r>
              <a:rPr lang="en-US" sz="1600" b="1" dirty="0">
                <a:solidFill>
                  <a:schemeClr val="dk1"/>
                </a:solidFill>
                <a:sym typeface="+mn-ea"/>
              </a:rPr>
              <a:t>coach</a:t>
            </a:r>
            <a:r>
              <a:rPr lang="en-US" sz="1600" dirty="0">
                <a:solidFill>
                  <a:schemeClr val="dk1"/>
                </a:solidFill>
                <a:sym typeface="+mn-ea"/>
              </a:rPr>
              <a:t> assigns different subtasks to each robot.</a:t>
            </a:r>
            <a:endParaRPr lang="en-US" sz="1600" dirty="0">
              <a:solidFill>
                <a:schemeClr val="dk1"/>
              </a:solidFill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sym typeface="+mn-ea"/>
              </a:rPr>
              <a:t>Give each robot different and </a:t>
            </a:r>
            <a:r>
              <a:rPr lang="en-US" sz="1600" dirty="0">
                <a:solidFill>
                  <a:schemeClr val="dk1"/>
                </a:solidFill>
                <a:sym typeface="+mn-ea"/>
              </a:rPr>
              <a:t>continuous reward feedback</a:t>
            </a:r>
            <a:endParaRPr lang="en-US" sz="1600" dirty="0">
              <a:solidFill>
                <a:schemeClr val="dk1"/>
              </a:solidFill>
              <a:sym typeface="+mn-ea"/>
            </a:endParaRPr>
          </a:p>
          <a:p>
            <a:pPr marL="342900" lvl="0" indent="-342900">
              <a:buFont typeface="Wingdings" panose="05000000000000000000" charset="0"/>
              <a:buChar char="Ø"/>
            </a:pPr>
            <a:r>
              <a:rPr lang="en-US" sz="1600" dirty="0">
                <a:solidFill>
                  <a:schemeClr val="dk1"/>
                </a:solidFill>
                <a:sym typeface="+mn-ea"/>
              </a:rPr>
              <a:t>Two types of subtasks: </a:t>
            </a:r>
            <a:r>
              <a:rPr lang="en-US" sz="1600" b="1" dirty="0">
                <a:solidFill>
                  <a:schemeClr val="dk1"/>
                </a:solidFill>
                <a:sym typeface="+mn-ea"/>
              </a:rPr>
              <a:t>offensive subtask</a:t>
            </a:r>
            <a:r>
              <a:rPr lang="en-US" sz="1600" dirty="0">
                <a:solidFill>
                  <a:schemeClr val="dk1"/>
                </a:solidFill>
                <a:sym typeface="+mn-ea"/>
              </a:rPr>
              <a:t> and </a:t>
            </a:r>
            <a:r>
              <a:rPr lang="en-US" sz="1600" b="1" dirty="0">
                <a:solidFill>
                  <a:schemeClr val="dk1"/>
                </a:solidFill>
                <a:sym typeface="+mn-ea"/>
              </a:rPr>
              <a:t>defensive subtask</a:t>
            </a:r>
            <a:endParaRPr lang="en-US" sz="1600" b="1" dirty="0">
              <a:solidFill>
                <a:schemeClr val="dk1"/>
              </a:solidFill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sym typeface="+mn-ea"/>
              </a:rPr>
              <a:t>Guarantee possession of the ball</a:t>
            </a:r>
            <a:endParaRPr lang="en-US" sz="1600" b="1" dirty="0">
              <a:solidFill>
                <a:schemeClr val="dk1"/>
              </a:solidFill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sym typeface="+mn-ea"/>
              </a:rPr>
              <a:t>Select based on ball possession</a:t>
            </a:r>
            <a:endParaRPr lang="en-US" sz="1600" dirty="0">
              <a:solidFill>
                <a:schemeClr val="dk1"/>
              </a:solidFill>
              <a:sym typeface="+mn-ea"/>
            </a:endParaRPr>
          </a:p>
          <a:p>
            <a:pPr marL="457200" lvl="1" indent="0">
              <a:buFont typeface="Wingdings" panose="05000000000000000000" charset="0"/>
              <a:buNone/>
            </a:pPr>
            <a:endParaRPr lang="en-US" sz="1600" dirty="0">
              <a:solidFill>
                <a:schemeClr val="dk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 dirty="0">
              <a:solidFill>
                <a:schemeClr val="dk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en-US" sz="1600" dirty="0">
              <a:solidFill>
                <a:schemeClr val="dk1"/>
              </a:solidFill>
              <a:sym typeface="+mn-ea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sz="1600" dirty="0">
              <a:solidFill>
                <a:schemeClr val="dk1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sz="1600" dirty="0">
              <a:solidFill>
                <a:schemeClr val="dk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sz="1600" dirty="0">
              <a:solidFill>
                <a:schemeClr val="dk1"/>
              </a:solidFill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007100" y="1207135"/>
            <a:ext cx="6116320" cy="1162050"/>
            <a:chOff x="3502" y="3284"/>
            <a:chExt cx="9632" cy="1830"/>
          </a:xfrm>
        </p:grpSpPr>
        <p:cxnSp>
          <p:nvCxnSpPr>
            <p:cNvPr id="16" name="直接箭头连接符 15"/>
            <p:cNvCxnSpPr/>
            <p:nvPr/>
          </p:nvCxnSpPr>
          <p:spPr>
            <a:xfrm>
              <a:off x="3502" y="4904"/>
              <a:ext cx="876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/>
            <p:cNvGrpSpPr/>
            <p:nvPr/>
          </p:nvGrpSpPr>
          <p:grpSpPr>
            <a:xfrm>
              <a:off x="3615" y="4246"/>
              <a:ext cx="2058" cy="440"/>
              <a:chOff x="7030" y="2344"/>
              <a:chExt cx="2058" cy="44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7080" y="2364"/>
                <a:ext cx="1860" cy="4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030" y="2344"/>
                <a:ext cx="2059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offensive subtask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 </a:t>
                </a:r>
                <a:endParaRPr lang="en-US" altLang="zh-CN" sz="120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7283" y="4246"/>
              <a:ext cx="2058" cy="440"/>
              <a:chOff x="11129" y="2344"/>
              <a:chExt cx="2058" cy="44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1228" y="2364"/>
                <a:ext cx="1860" cy="42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1129" y="2344"/>
                <a:ext cx="2059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  <a:sym typeface="+mn-ea"/>
                  </a:rPr>
                  <a:t>defensive</a:t>
                </a:r>
                <a:r>
                  <a:rPr lang="en-US" altLang="zh-CN" sz="100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 subtask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 </a:t>
                </a:r>
                <a:endParaRPr lang="en-US" altLang="zh-CN" sz="120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5468" y="4246"/>
              <a:ext cx="2058" cy="440"/>
              <a:chOff x="7030" y="2344"/>
              <a:chExt cx="2058" cy="440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7080" y="2364"/>
                <a:ext cx="1860" cy="4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7030" y="2344"/>
                <a:ext cx="2059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offensive subtask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 </a:t>
                </a:r>
                <a:endParaRPr lang="en-US" altLang="zh-CN" sz="120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9282" y="4132"/>
              <a:ext cx="637" cy="43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/>
                <a:t>...</a:t>
              </a:r>
              <a:endParaRPr lang="en-US" altLang="zh-CN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9790" y="4246"/>
              <a:ext cx="2058" cy="440"/>
              <a:chOff x="7030" y="2344"/>
              <a:chExt cx="2058" cy="44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7080" y="2364"/>
                <a:ext cx="1860" cy="4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7030" y="2344"/>
                <a:ext cx="2059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offensive subtask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 </a:t>
                </a:r>
                <a:endParaRPr lang="en-US" altLang="zh-CN" sz="120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12198" y="4680"/>
              <a:ext cx="93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Time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 </a:t>
              </a:r>
              <a:endParaRPr lang="en-US" altLang="zh-CN" sz="120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525" y="3284"/>
              <a:ext cx="231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A robot soccer game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 </a:t>
              </a:r>
              <a:endParaRPr lang="en-US" altLang="zh-CN" sz="120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左大括号 31"/>
            <p:cNvSpPr/>
            <p:nvPr/>
          </p:nvSpPr>
          <p:spPr>
            <a:xfrm rot="5400000" flipV="1">
              <a:off x="7476" y="-93"/>
              <a:ext cx="414" cy="8035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3" name="灯片编号占位符 32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759075"/>
            <a:ext cx="5032377" cy="180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080" y="570865"/>
            <a:ext cx="10515600" cy="968375"/>
          </a:xfrm>
        </p:spPr>
        <p:txBody>
          <a:bodyPr/>
          <a:p>
            <a:r>
              <a:rPr lang="zh-CN" sz="3095">
                <a:sym typeface="+mn-ea"/>
              </a:rPr>
              <a:t>P-HRL: </a:t>
            </a:r>
            <a:r>
              <a:rPr lang="zh-CN" sz="3095">
                <a:sym typeface="+mn-ea"/>
              </a:rPr>
              <a:t>Prediction-based Hierarchical Reinforcement Learning </a:t>
            </a:r>
            <a:endParaRPr lang="zh-CN" sz="3095">
              <a:sym typeface="+mn-ea"/>
            </a:endParaRPr>
          </a:p>
        </p:txBody>
      </p:sp>
      <p:sp>
        <p:nvSpPr>
          <p:cNvPr id="140" name="内容占位符 139"/>
          <p:cNvSpPr>
            <a:spLocks noGrp="1"/>
          </p:cNvSpPr>
          <p:nvPr>
            <p:ph idx="1"/>
          </p:nvPr>
        </p:nvSpPr>
        <p:spPr>
          <a:xfrm>
            <a:off x="254000" y="1539240"/>
            <a:ext cx="5391150" cy="4912360"/>
          </a:xfrm>
        </p:spPr>
        <p:txBody>
          <a:bodyPr>
            <a:normAutofit lnSpcReduction="10000"/>
          </a:bodyPr>
          <a:p>
            <a:pPr marL="342900" indent="-342900" algn="l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1600" b="1" dirty="0">
                <a:solidFill>
                  <a:schemeClr val="dk1"/>
                </a:solidFill>
              </a:rPr>
              <a:t>Hierarchical structure</a:t>
            </a:r>
            <a:endParaRPr lang="en-US" sz="1600" b="1" dirty="0">
              <a:solidFill>
                <a:schemeClr val="dk1"/>
              </a:solidFill>
            </a:endParaRPr>
          </a:p>
          <a:p>
            <a:pPr marL="685800" lvl="1" indent="-22860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The coach provides a subtask and subtask reward to the robot controller(MARL).</a:t>
            </a:r>
            <a:endParaRPr lang="en-US" sz="1600" dirty="0">
              <a:solidFill>
                <a:schemeClr val="dk1"/>
              </a:solidFill>
            </a:endParaRPr>
          </a:p>
          <a:p>
            <a:pPr marL="685800" lvl="1" indent="-22860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Coach: adjusting soccer tactics</a:t>
            </a:r>
            <a:endParaRPr lang="en-US" sz="1600" dirty="0">
              <a:solidFill>
                <a:schemeClr val="dk1"/>
              </a:solidFill>
            </a:endParaRPr>
          </a:p>
          <a:p>
            <a:pPr marL="685800" lvl="1" indent="-22860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Robot controller:  learning robot control.</a:t>
            </a:r>
            <a:endParaRPr lang="en-US" sz="1600" dirty="0">
              <a:solidFill>
                <a:schemeClr val="dk1"/>
              </a:solidFill>
            </a:endParaRPr>
          </a:p>
          <a:p>
            <a:pPr marL="342900" indent="-342900" algn="l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1600" dirty="0">
                <a:solidFill>
                  <a:schemeClr val="dk1"/>
                </a:solidFill>
              </a:rPr>
              <a:t>The robot controller uses a MARL method(MADDPG).</a:t>
            </a:r>
            <a:endParaRPr lang="en-US" sz="1600" dirty="0">
              <a:solidFill>
                <a:schemeClr val="dk1"/>
              </a:solidFill>
            </a:endParaRPr>
          </a:p>
          <a:p>
            <a:pPr marL="685800" lvl="1" indent="-22860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Added </a:t>
            </a:r>
            <a:r>
              <a:rPr lang="en-US" sz="1600" dirty="0">
                <a:solidFill>
                  <a:schemeClr val="tx1"/>
                </a:solidFill>
              </a:rPr>
              <a:t>subtasks</a:t>
            </a:r>
            <a:r>
              <a:rPr lang="en-US" sz="1600" dirty="0">
                <a:solidFill>
                  <a:schemeClr val="dk1"/>
                </a:solidFill>
              </a:rPr>
              <a:t> to actors and critics</a:t>
            </a:r>
            <a:endParaRPr lang="en-US" sz="1600" dirty="0">
              <a:solidFill>
                <a:schemeClr val="dk1"/>
              </a:solidFill>
            </a:endParaRPr>
          </a:p>
          <a:p>
            <a:pPr marL="457200" lvl="1" indent="0" algn="l">
              <a:lnSpc>
                <a:spcPct val="100000"/>
              </a:lnSpc>
              <a:buClrTx/>
              <a:buSzTx/>
              <a:buFont typeface="Wingdings" panose="05000000000000000000" charset="0"/>
              <a:buNone/>
            </a:pPr>
            <a:endParaRPr lang="en-US" altLang="zh-CN" sz="1030" kern="0" dirty="0">
              <a:solidFill>
                <a:schemeClr val="dk1"/>
              </a:solidFill>
              <a:latin typeface="Arial" panose="020B0604020202020204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152" name="灯片编号占位符 151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  <p:sp>
        <p:nvSpPr>
          <p:cNvPr id="3" name="文本框 2"/>
          <p:cNvSpPr txBox="1"/>
          <p:nvPr/>
        </p:nvSpPr>
        <p:spPr>
          <a:xfrm>
            <a:off x="6134100" y="4353560"/>
            <a:ext cx="306070" cy="322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rgbClr val="FF0000"/>
                </a:solidFill>
                <a:latin typeface="Calibri" panose="020F0502020204030204" charset="0"/>
              </a:rPr>
              <a:t>①</a:t>
            </a:r>
            <a:endParaRPr lang="zh-CN" altLang="en-US" sz="1400">
              <a:solidFill>
                <a:srgbClr val="FF0000"/>
              </a:solidFill>
              <a:latin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76840" y="4333875"/>
            <a:ext cx="306070" cy="322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rgbClr val="FF0000"/>
                </a:solidFill>
                <a:latin typeface="Calibri" panose="020F0502020204030204" charset="0"/>
              </a:rPr>
              <a:t>③</a:t>
            </a:r>
            <a:endParaRPr lang="zh-CN" altLang="en-US" sz="1400">
              <a:solidFill>
                <a:srgbClr val="FF0000"/>
              </a:solidFill>
              <a:latin typeface="Calibri" panose="020F050202020403020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560695" y="1476375"/>
            <a:ext cx="6419850" cy="3245485"/>
            <a:chOff x="3295" y="2471"/>
            <a:chExt cx="10110" cy="5111"/>
          </a:xfrm>
        </p:grpSpPr>
        <p:sp>
          <p:nvSpPr>
            <p:cNvPr id="10" name="矩形 9"/>
            <p:cNvSpPr/>
            <p:nvPr/>
          </p:nvSpPr>
          <p:spPr>
            <a:xfrm>
              <a:off x="3295" y="2471"/>
              <a:ext cx="10110" cy="440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64" name="图片 163" descr="MommyTalk167861254830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63" y="2677"/>
              <a:ext cx="818" cy="145"/>
            </a:xfrm>
            <a:prstGeom prst="rect">
              <a:avLst/>
            </a:prstGeom>
          </p:spPr>
        </p:pic>
        <p:grpSp>
          <p:nvGrpSpPr>
            <p:cNvPr id="43" name="组合 42"/>
            <p:cNvGrpSpPr/>
            <p:nvPr/>
          </p:nvGrpSpPr>
          <p:grpSpPr>
            <a:xfrm>
              <a:off x="11277" y="5620"/>
              <a:ext cx="229" cy="434"/>
              <a:chOff x="11277" y="5620"/>
              <a:chExt cx="229" cy="434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11277" y="5629"/>
                <a:ext cx="22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11277" y="5620"/>
                <a:ext cx="0" cy="4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矩形 43"/>
            <p:cNvSpPr/>
            <p:nvPr/>
          </p:nvSpPr>
          <p:spPr>
            <a:xfrm>
              <a:off x="3598" y="2981"/>
              <a:ext cx="5141" cy="37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260" y="5790"/>
              <a:ext cx="1942" cy="5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48" name="直接箭头连接符 47"/>
            <p:cNvCxnSpPr/>
            <p:nvPr/>
          </p:nvCxnSpPr>
          <p:spPr>
            <a:xfrm>
              <a:off x="6204" y="6055"/>
              <a:ext cx="288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/>
            <p:cNvSpPr/>
            <p:nvPr/>
          </p:nvSpPr>
          <p:spPr>
            <a:xfrm>
              <a:off x="6510" y="4177"/>
              <a:ext cx="1942" cy="5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9" name="直接箭头连接符 58"/>
            <p:cNvCxnSpPr/>
            <p:nvPr/>
          </p:nvCxnSpPr>
          <p:spPr>
            <a:xfrm flipV="1">
              <a:off x="5230" y="6321"/>
              <a:ext cx="0" cy="12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64" idx="3"/>
            </p:cNvCxnSpPr>
            <p:nvPr/>
          </p:nvCxnSpPr>
          <p:spPr>
            <a:xfrm flipV="1">
              <a:off x="4844" y="4444"/>
              <a:ext cx="1651" cy="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flipV="1">
              <a:off x="7480" y="4716"/>
              <a:ext cx="0" cy="13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57" idx="3"/>
              <a:endCxn id="56" idx="1"/>
            </p:cNvCxnSpPr>
            <p:nvPr/>
          </p:nvCxnSpPr>
          <p:spPr>
            <a:xfrm>
              <a:off x="8451" y="4444"/>
              <a:ext cx="881" cy="13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组合 62"/>
            <p:cNvGrpSpPr/>
            <p:nvPr/>
          </p:nvGrpSpPr>
          <p:grpSpPr>
            <a:xfrm rot="0">
              <a:off x="3798" y="4002"/>
              <a:ext cx="1045" cy="894"/>
              <a:chOff x="11402" y="4067"/>
              <a:chExt cx="1048" cy="897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11402" y="4067"/>
                <a:ext cx="1048" cy="8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65" name="组合 64"/>
              <p:cNvGrpSpPr/>
              <p:nvPr/>
            </p:nvGrpSpPr>
            <p:grpSpPr>
              <a:xfrm rot="0">
                <a:off x="11566" y="4388"/>
                <a:ext cx="720" cy="506"/>
                <a:chOff x="5961" y="3337"/>
                <a:chExt cx="7868" cy="5529"/>
              </a:xfrm>
            </p:grpSpPr>
            <p:sp>
              <p:nvSpPr>
                <p:cNvPr id="66" name="椭圆 65"/>
                <p:cNvSpPr/>
                <p:nvPr/>
              </p:nvSpPr>
              <p:spPr>
                <a:xfrm>
                  <a:off x="5961" y="4112"/>
                  <a:ext cx="865" cy="865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0" name="椭圆 69"/>
                <p:cNvSpPr/>
                <p:nvPr/>
              </p:nvSpPr>
              <p:spPr>
                <a:xfrm>
                  <a:off x="5961" y="5662"/>
                  <a:ext cx="865" cy="865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5961" y="7212"/>
                  <a:ext cx="865" cy="865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/>
                <p:cNvSpPr/>
                <p:nvPr/>
              </p:nvSpPr>
              <p:spPr>
                <a:xfrm>
                  <a:off x="9463" y="3337"/>
                  <a:ext cx="865" cy="865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4" name="椭圆 73"/>
                <p:cNvSpPr/>
                <p:nvPr/>
              </p:nvSpPr>
              <p:spPr>
                <a:xfrm>
                  <a:off x="9463" y="4892"/>
                  <a:ext cx="865" cy="865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9463" y="6447"/>
                  <a:ext cx="865" cy="865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/>
                <p:cNvSpPr/>
                <p:nvPr/>
              </p:nvSpPr>
              <p:spPr>
                <a:xfrm>
                  <a:off x="9464" y="8002"/>
                  <a:ext cx="865" cy="865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>
                  <a:off x="12965" y="4892"/>
                  <a:ext cx="865" cy="865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8" name="椭圆 77"/>
                <p:cNvSpPr/>
                <p:nvPr/>
              </p:nvSpPr>
              <p:spPr>
                <a:xfrm>
                  <a:off x="12965" y="6447"/>
                  <a:ext cx="865" cy="865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79" name="直接连接符 78"/>
                <p:cNvCxnSpPr>
                  <a:stCxn id="66" idx="6"/>
                  <a:endCxn id="72" idx="2"/>
                </p:cNvCxnSpPr>
                <p:nvPr/>
              </p:nvCxnSpPr>
              <p:spPr>
                <a:xfrm flipV="1">
                  <a:off x="6826" y="3770"/>
                  <a:ext cx="2637" cy="77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>
                  <a:stCxn id="66" idx="6"/>
                  <a:endCxn id="74" idx="2"/>
                </p:cNvCxnSpPr>
                <p:nvPr/>
              </p:nvCxnSpPr>
              <p:spPr>
                <a:xfrm>
                  <a:off x="6826" y="4545"/>
                  <a:ext cx="2637" cy="78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>
                  <a:stCxn id="66" idx="6"/>
                  <a:endCxn id="75" idx="2"/>
                </p:cNvCxnSpPr>
                <p:nvPr/>
              </p:nvCxnSpPr>
              <p:spPr>
                <a:xfrm>
                  <a:off x="6826" y="4545"/>
                  <a:ext cx="2637" cy="233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>
                  <a:stCxn id="66" idx="6"/>
                  <a:endCxn id="76" idx="2"/>
                </p:cNvCxnSpPr>
                <p:nvPr/>
              </p:nvCxnSpPr>
              <p:spPr>
                <a:xfrm>
                  <a:off x="6826" y="4545"/>
                  <a:ext cx="2638" cy="389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>
                  <a:stCxn id="70" idx="6"/>
                </p:cNvCxnSpPr>
                <p:nvPr/>
              </p:nvCxnSpPr>
              <p:spPr>
                <a:xfrm flipV="1">
                  <a:off x="6826" y="3803"/>
                  <a:ext cx="2597" cy="229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>
                  <a:stCxn id="70" idx="6"/>
                  <a:endCxn id="74" idx="2"/>
                </p:cNvCxnSpPr>
                <p:nvPr/>
              </p:nvCxnSpPr>
              <p:spPr>
                <a:xfrm flipV="1">
                  <a:off x="6826" y="5325"/>
                  <a:ext cx="2637" cy="77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>
                  <a:stCxn id="70" idx="6"/>
                  <a:endCxn id="75" idx="2"/>
                </p:cNvCxnSpPr>
                <p:nvPr/>
              </p:nvCxnSpPr>
              <p:spPr>
                <a:xfrm>
                  <a:off x="6826" y="6095"/>
                  <a:ext cx="2637" cy="78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>
                  <a:stCxn id="70" idx="6"/>
                  <a:endCxn id="76" idx="2"/>
                </p:cNvCxnSpPr>
                <p:nvPr/>
              </p:nvCxnSpPr>
              <p:spPr>
                <a:xfrm>
                  <a:off x="6826" y="6095"/>
                  <a:ext cx="2638" cy="234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>
                  <a:stCxn id="71" idx="6"/>
                  <a:endCxn id="72" idx="2"/>
                </p:cNvCxnSpPr>
                <p:nvPr/>
              </p:nvCxnSpPr>
              <p:spPr>
                <a:xfrm flipV="1">
                  <a:off x="6826" y="3770"/>
                  <a:ext cx="2637" cy="387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/>
                <p:cNvCxnSpPr>
                  <a:stCxn id="71" idx="6"/>
                </p:cNvCxnSpPr>
                <p:nvPr/>
              </p:nvCxnSpPr>
              <p:spPr>
                <a:xfrm flipV="1">
                  <a:off x="6826" y="5328"/>
                  <a:ext cx="2622" cy="231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/>
                <p:cNvCxnSpPr>
                  <a:stCxn id="71" idx="6"/>
                  <a:endCxn id="75" idx="2"/>
                </p:cNvCxnSpPr>
                <p:nvPr/>
              </p:nvCxnSpPr>
              <p:spPr>
                <a:xfrm flipV="1">
                  <a:off x="6826" y="6880"/>
                  <a:ext cx="2637" cy="76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/>
                <p:cNvCxnSpPr>
                  <a:stCxn id="71" idx="6"/>
                  <a:endCxn id="76" idx="2"/>
                </p:cNvCxnSpPr>
                <p:nvPr/>
              </p:nvCxnSpPr>
              <p:spPr>
                <a:xfrm>
                  <a:off x="6826" y="7645"/>
                  <a:ext cx="2638" cy="79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04"/>
                <p:cNvCxnSpPr>
                  <a:stCxn id="72" idx="6"/>
                  <a:endCxn id="78" idx="2"/>
                </p:cNvCxnSpPr>
                <p:nvPr/>
              </p:nvCxnSpPr>
              <p:spPr>
                <a:xfrm>
                  <a:off x="10328" y="3770"/>
                  <a:ext cx="2637" cy="311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113"/>
                <p:cNvCxnSpPr/>
                <p:nvPr/>
              </p:nvCxnSpPr>
              <p:spPr>
                <a:xfrm>
                  <a:off x="10328" y="3770"/>
                  <a:ext cx="2637" cy="155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115"/>
                <p:cNvCxnSpPr>
                  <a:stCxn id="74" idx="6"/>
                  <a:endCxn id="78" idx="2"/>
                </p:cNvCxnSpPr>
                <p:nvPr/>
              </p:nvCxnSpPr>
              <p:spPr>
                <a:xfrm>
                  <a:off x="10328" y="5325"/>
                  <a:ext cx="2637" cy="155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/>
                <p:cNvCxnSpPr>
                  <a:stCxn id="75" idx="6"/>
                </p:cNvCxnSpPr>
                <p:nvPr/>
              </p:nvCxnSpPr>
              <p:spPr>
                <a:xfrm flipV="1">
                  <a:off x="10328" y="5335"/>
                  <a:ext cx="2627" cy="154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>
                  <a:stCxn id="75" idx="6"/>
                  <a:endCxn id="78" idx="2"/>
                </p:cNvCxnSpPr>
                <p:nvPr/>
              </p:nvCxnSpPr>
              <p:spPr>
                <a:xfrm>
                  <a:off x="10328" y="6880"/>
                  <a:ext cx="2637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连接符 120"/>
                <p:cNvCxnSpPr>
                  <a:stCxn id="76" idx="6"/>
                </p:cNvCxnSpPr>
                <p:nvPr/>
              </p:nvCxnSpPr>
              <p:spPr>
                <a:xfrm flipV="1">
                  <a:off x="10329" y="5297"/>
                  <a:ext cx="2651" cy="3138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接连接符 121"/>
                <p:cNvCxnSpPr>
                  <a:stCxn id="76" idx="6"/>
                  <a:endCxn id="78" idx="2"/>
                </p:cNvCxnSpPr>
                <p:nvPr/>
              </p:nvCxnSpPr>
              <p:spPr>
                <a:xfrm flipV="1">
                  <a:off x="10329" y="6880"/>
                  <a:ext cx="2636" cy="155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123"/>
                <p:cNvCxnSpPr>
                  <a:stCxn id="74" idx="6"/>
                  <a:endCxn id="77" idx="2"/>
                </p:cNvCxnSpPr>
                <p:nvPr/>
              </p:nvCxnSpPr>
              <p:spPr>
                <a:xfrm>
                  <a:off x="10328" y="5325"/>
                  <a:ext cx="2637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5" name="直接箭头连接符 124"/>
            <p:cNvCxnSpPr/>
            <p:nvPr/>
          </p:nvCxnSpPr>
          <p:spPr>
            <a:xfrm flipV="1">
              <a:off x="4600" y="4894"/>
              <a:ext cx="0" cy="8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/>
            <p:cNvCxnSpPr/>
            <p:nvPr/>
          </p:nvCxnSpPr>
          <p:spPr>
            <a:xfrm flipV="1">
              <a:off x="4035" y="4894"/>
              <a:ext cx="0" cy="21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箭头连接符 126"/>
            <p:cNvCxnSpPr/>
            <p:nvPr/>
          </p:nvCxnSpPr>
          <p:spPr>
            <a:xfrm>
              <a:off x="4039" y="7035"/>
              <a:ext cx="11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图片 142" descr="MommyTalk16695389970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9" y="4058"/>
              <a:ext cx="1458" cy="821"/>
            </a:xfrm>
            <a:prstGeom prst="rect">
              <a:avLst/>
            </a:prstGeom>
          </p:spPr>
        </p:pic>
        <p:grpSp>
          <p:nvGrpSpPr>
            <p:cNvPr id="144" name="组合 143"/>
            <p:cNvGrpSpPr/>
            <p:nvPr/>
          </p:nvGrpSpPr>
          <p:grpSpPr>
            <a:xfrm rot="0">
              <a:off x="5230" y="3845"/>
              <a:ext cx="822" cy="625"/>
              <a:chOff x="5496" y="8134"/>
              <a:chExt cx="824" cy="627"/>
            </a:xfrm>
          </p:grpSpPr>
          <p:pic>
            <p:nvPicPr>
              <p:cNvPr id="146" name="图片 145" descr="MommyTalk166953914486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6" y="8134"/>
                <a:ext cx="825" cy="464"/>
              </a:xfrm>
              <a:prstGeom prst="rect">
                <a:avLst/>
              </a:prstGeom>
            </p:spPr>
          </p:pic>
          <p:pic>
            <p:nvPicPr>
              <p:cNvPr id="147" name="图片 146" descr="MommyTalk166953915359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6" y="8353"/>
                <a:ext cx="728" cy="409"/>
              </a:xfrm>
              <a:prstGeom prst="rect">
                <a:avLst/>
              </a:prstGeom>
            </p:spPr>
          </p:pic>
        </p:grpSp>
        <p:pic>
          <p:nvPicPr>
            <p:cNvPr id="148" name="图片 147" descr="MommyTalk16695391680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5" y="3991"/>
              <a:ext cx="560" cy="313"/>
            </a:xfrm>
            <a:prstGeom prst="rect">
              <a:avLst/>
            </a:prstGeom>
          </p:spPr>
        </p:pic>
        <p:pic>
          <p:nvPicPr>
            <p:cNvPr id="149" name="图片 148" descr="MommyTalk16695392214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11" y="5592"/>
              <a:ext cx="1686" cy="948"/>
            </a:xfrm>
            <a:prstGeom prst="rect">
              <a:avLst/>
            </a:prstGeom>
          </p:spPr>
        </p:pic>
        <p:pic>
          <p:nvPicPr>
            <p:cNvPr id="150" name="图片 149" descr="MommyTalk166953940176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98" y="3152"/>
              <a:ext cx="561" cy="316"/>
            </a:xfrm>
            <a:prstGeom prst="rect">
              <a:avLst/>
            </a:prstGeom>
          </p:spPr>
        </p:pic>
        <p:grpSp>
          <p:nvGrpSpPr>
            <p:cNvPr id="49" name="组合 48"/>
            <p:cNvGrpSpPr/>
            <p:nvPr/>
          </p:nvGrpSpPr>
          <p:grpSpPr>
            <a:xfrm>
              <a:off x="9085" y="5648"/>
              <a:ext cx="1861" cy="787"/>
              <a:chOff x="9085" y="5648"/>
              <a:chExt cx="1861" cy="787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9085" y="5653"/>
                <a:ext cx="1688" cy="782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29" name="图片 128" descr="MommyTalk166953485778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48" y="6055"/>
                <a:ext cx="561" cy="315"/>
              </a:xfrm>
              <a:prstGeom prst="rect">
                <a:avLst/>
              </a:prstGeom>
            </p:spPr>
          </p:pic>
          <p:pic>
            <p:nvPicPr>
              <p:cNvPr id="142" name="图片 141" descr="MommyTalk166953896745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53" y="5648"/>
                <a:ext cx="1152" cy="648"/>
              </a:xfrm>
              <a:prstGeom prst="rect">
                <a:avLst/>
              </a:prstGeom>
            </p:spPr>
          </p:pic>
          <p:pic>
            <p:nvPicPr>
              <p:cNvPr id="162" name="图片 161" descr="1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32" y="5839"/>
                <a:ext cx="1174" cy="250"/>
              </a:xfrm>
              <a:prstGeom prst="rect">
                <a:avLst/>
              </a:prstGeom>
            </p:spPr>
          </p:pic>
          <p:sp>
            <p:nvSpPr>
              <p:cNvPr id="163" name="文本框 162"/>
              <p:cNvSpPr txBox="1"/>
              <p:nvPr/>
            </p:nvSpPr>
            <p:spPr>
              <a:xfrm>
                <a:off x="9086" y="5768"/>
                <a:ext cx="1860" cy="3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/>
                <a:r>
                  <a:rPr lang="en-US" altLang="zh-CN" sz="90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High-level policy</a:t>
                </a:r>
                <a:endParaRPr lang="en-US" altLang="zh-CN" sz="90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0" name="文本框 49"/>
            <p:cNvSpPr txBox="1"/>
            <p:nvPr/>
          </p:nvSpPr>
          <p:spPr>
            <a:xfrm>
              <a:off x="4500" y="7045"/>
              <a:ext cx="79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state</a:t>
              </a:r>
              <a:endParaRPr lang="en-US" altLang="zh-CN" sz="120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546" y="4952"/>
              <a:ext cx="150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Offensive subtask</a:t>
              </a:r>
              <a:endParaRPr lang="en-US" altLang="zh-CN" sz="120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207" y="6055"/>
              <a:ext cx="150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Defensive subtask</a:t>
              </a:r>
              <a:endParaRPr lang="en-US" altLang="zh-CN" sz="1200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560695" y="1746250"/>
            <a:ext cx="6826250" cy="3338195"/>
            <a:chOff x="3294" y="2896"/>
            <a:chExt cx="10750" cy="5257"/>
          </a:xfrm>
        </p:grpSpPr>
        <p:grpSp>
          <p:nvGrpSpPr>
            <p:cNvPr id="128" name="组合 127"/>
            <p:cNvGrpSpPr/>
            <p:nvPr/>
          </p:nvGrpSpPr>
          <p:grpSpPr>
            <a:xfrm>
              <a:off x="11122" y="2896"/>
              <a:ext cx="2132" cy="3847"/>
              <a:chOff x="11122" y="2896"/>
              <a:chExt cx="2132" cy="3847"/>
            </a:xfrm>
          </p:grpSpPr>
          <p:sp>
            <p:nvSpPr>
              <p:cNvPr id="130" name="矩形 129"/>
              <p:cNvSpPr/>
              <p:nvPr/>
            </p:nvSpPr>
            <p:spPr>
              <a:xfrm>
                <a:off x="11122" y="2963"/>
                <a:ext cx="2132" cy="378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1" name="矩形 130"/>
              <p:cNvSpPr/>
              <p:nvPr/>
            </p:nvSpPr>
            <p:spPr>
              <a:xfrm>
                <a:off x="11816" y="5097"/>
                <a:ext cx="1077" cy="4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11665" y="5252"/>
                <a:ext cx="1077" cy="4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11514" y="5408"/>
                <a:ext cx="1077" cy="4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41" name="图片 140" descr="MommyTalk166953873472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767" y="5460"/>
                <a:ext cx="570" cy="321"/>
              </a:xfrm>
              <a:prstGeom prst="rect">
                <a:avLst/>
              </a:prstGeom>
            </p:spPr>
          </p:pic>
          <p:pic>
            <p:nvPicPr>
              <p:cNvPr id="153" name="图片 152" descr="MommyTalk166953942364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299" y="2896"/>
                <a:ext cx="1443" cy="812"/>
              </a:xfrm>
              <a:prstGeom prst="rect">
                <a:avLst/>
              </a:prstGeom>
            </p:spPr>
          </p:pic>
          <p:pic>
            <p:nvPicPr>
              <p:cNvPr id="156" name="图片 155" descr="MommyTalk167869810596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76" y="3468"/>
                <a:ext cx="686" cy="177"/>
              </a:xfrm>
              <a:prstGeom prst="rect">
                <a:avLst/>
              </a:prstGeom>
            </p:spPr>
          </p:pic>
        </p:grpSp>
        <p:sp>
          <p:nvSpPr>
            <p:cNvPr id="158" name="矩形 157"/>
            <p:cNvSpPr/>
            <p:nvPr/>
          </p:nvSpPr>
          <p:spPr>
            <a:xfrm>
              <a:off x="3294" y="7582"/>
              <a:ext cx="10112" cy="4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60" name="直接箭头连接符 159"/>
            <p:cNvCxnSpPr/>
            <p:nvPr/>
          </p:nvCxnSpPr>
          <p:spPr>
            <a:xfrm>
              <a:off x="12239" y="5839"/>
              <a:ext cx="0" cy="17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60"/>
            <p:cNvCxnSpPr/>
            <p:nvPr/>
          </p:nvCxnSpPr>
          <p:spPr>
            <a:xfrm>
              <a:off x="11854" y="5839"/>
              <a:ext cx="0" cy="17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5" name="图片 164" descr="MommyTalk166954065111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14" y="7436"/>
              <a:ext cx="1272" cy="717"/>
            </a:xfrm>
            <a:prstGeom prst="rect">
              <a:avLst/>
            </a:prstGeom>
          </p:spPr>
        </p:pic>
        <p:sp>
          <p:nvSpPr>
            <p:cNvPr id="166" name="文本框 165"/>
            <p:cNvSpPr txBox="1"/>
            <p:nvPr/>
          </p:nvSpPr>
          <p:spPr>
            <a:xfrm>
              <a:off x="11026" y="7002"/>
              <a:ext cx="93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action</a:t>
              </a:r>
              <a:endParaRPr lang="en-US" altLang="zh-CN" sz="1200"/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12239" y="7002"/>
              <a:ext cx="1805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state, reward</a:t>
              </a:r>
              <a:endParaRPr lang="zh-CN" altLang="en-US" sz="1200"/>
            </a:p>
          </p:txBody>
        </p:sp>
      </p:grpSp>
      <p:grpSp>
        <p:nvGrpSpPr>
          <p:cNvPr id="168" name="组合 167"/>
          <p:cNvGrpSpPr/>
          <p:nvPr/>
        </p:nvGrpSpPr>
        <p:grpSpPr>
          <a:xfrm>
            <a:off x="10309860" y="3482975"/>
            <a:ext cx="464185" cy="275590"/>
            <a:chOff x="10827" y="8330"/>
            <a:chExt cx="731" cy="434"/>
          </a:xfrm>
        </p:grpSpPr>
        <p:cxnSp>
          <p:nvCxnSpPr>
            <p:cNvPr id="169" name="直接箭头连接符 168"/>
            <p:cNvCxnSpPr/>
            <p:nvPr/>
          </p:nvCxnSpPr>
          <p:spPr>
            <a:xfrm>
              <a:off x="10827" y="8754"/>
              <a:ext cx="50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箭头连接符 169"/>
            <p:cNvCxnSpPr/>
            <p:nvPr/>
          </p:nvCxnSpPr>
          <p:spPr>
            <a:xfrm>
              <a:off x="11330" y="8339"/>
              <a:ext cx="2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 flipV="1">
              <a:off x="11330" y="8330"/>
              <a:ext cx="0" cy="4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文本框 171"/>
          <p:cNvSpPr txBox="1"/>
          <p:nvPr/>
        </p:nvSpPr>
        <p:spPr>
          <a:xfrm>
            <a:off x="9394190" y="3341370"/>
            <a:ext cx="306070" cy="322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rgbClr val="FF0000"/>
                </a:solidFill>
                <a:latin typeface="Calibri" panose="020F0502020204030204" charset="0"/>
              </a:rPr>
              <a:t>②</a:t>
            </a:r>
            <a:endParaRPr lang="zh-CN" altLang="en-US" sz="1400">
              <a:solidFill>
                <a:srgbClr val="FF0000"/>
              </a:solidFill>
              <a:latin typeface="Calibri" panose="020F0502020204030204" charset="0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5700395" y="1736090"/>
            <a:ext cx="4770120" cy="24765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202670" y="4159885"/>
            <a:ext cx="306070" cy="322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rgbClr val="FF0000"/>
                </a:solidFill>
                <a:latin typeface="Calibri" panose="020F0502020204030204" charset="0"/>
              </a:rPr>
              <a:t>②</a:t>
            </a:r>
            <a:endParaRPr lang="zh-CN" altLang="en-US" sz="1400">
              <a:solidFill>
                <a:srgbClr val="FF0000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72" grpId="0"/>
      <p:bldP spid="172" grpId="1"/>
      <p:bldP spid="4" grpId="0"/>
      <p:bldP spid="4" grpId="1"/>
      <p:bldP spid="173" grpId="0" bldLvl="0" animBg="1"/>
      <p:bldP spid="173" grpId="1" animBg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0490"/>
            <a:ext cx="10515600" cy="968375"/>
          </a:xfrm>
        </p:spPr>
        <p:txBody>
          <a:bodyPr/>
          <a:p>
            <a:r>
              <a:rPr lang="zh-CN" sz="3095">
                <a:sym typeface="+mn-ea"/>
              </a:rPr>
              <a:t>P-HRL: Prediction-based Hierarchical Reinforcement Learning </a:t>
            </a:r>
            <a:endParaRPr lang="zh-CN" sz="3095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78865"/>
            <a:ext cx="5391150" cy="4351655"/>
          </a:xfrm>
        </p:spPr>
        <p:txBody>
          <a:bodyPr/>
          <a:p>
            <a:pPr marL="342900" indent="-342900" algn="l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1600" dirty="0">
                <a:solidFill>
                  <a:schemeClr val="dk1"/>
                </a:solidFill>
              </a:rPr>
              <a:t>In the offensive subtask, the robot needs to make judgments about the trajectory of the ball.</a:t>
            </a:r>
            <a:endParaRPr lang="en-US" sz="1600" dirty="0">
              <a:solidFill>
                <a:schemeClr val="dk1"/>
              </a:solidFill>
            </a:endParaRPr>
          </a:p>
          <a:p>
            <a:pPr marL="342900" indent="-342900" algn="l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1600" dirty="0">
                <a:solidFill>
                  <a:schemeClr val="dk1"/>
                </a:solidFill>
              </a:rPr>
              <a:t>The coach helps robot to judge the trajectory of the ball by predicting its position.</a:t>
            </a:r>
            <a:endParaRPr lang="en-US" sz="1600" dirty="0">
              <a:solidFill>
                <a:schemeClr val="dk1"/>
              </a:solidFill>
            </a:endParaRPr>
          </a:p>
          <a:p>
            <a:pPr marL="342900" indent="-342900" algn="l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1600" b="1" dirty="0">
                <a:solidFill>
                  <a:schemeClr val="dk1"/>
                </a:solidFill>
              </a:rPr>
              <a:t>Soccer Position Prediction Network(SPPN)</a:t>
            </a:r>
            <a:endParaRPr lang="en-US" sz="1600" dirty="0">
              <a:solidFill>
                <a:schemeClr val="dk1"/>
              </a:solidFill>
            </a:endParaRPr>
          </a:p>
          <a:p>
            <a:pPr marL="685800" lvl="1" indent="-22860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sym typeface="+mn-ea"/>
              </a:rPr>
              <a:t>Mixture of experts(MoE) network</a:t>
            </a:r>
            <a:endParaRPr lang="en-US" sz="1600" dirty="0">
              <a:solidFill>
                <a:schemeClr val="dk1"/>
              </a:solidFill>
              <a:sym typeface="+mn-ea"/>
            </a:endParaRPr>
          </a:p>
          <a:p>
            <a:pPr lvl="2" algn="l">
              <a:lnSpc>
                <a:spcPct val="10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sz="1600" dirty="0">
                <a:solidFill>
                  <a:schemeClr val="dk1"/>
                </a:solidFill>
              </a:rPr>
              <a:t>I</a:t>
            </a:r>
            <a:r>
              <a:rPr lang="en-US" sz="1600" dirty="0">
                <a:solidFill>
                  <a:schemeClr val="dk1"/>
                </a:solidFill>
              </a:rPr>
              <a:t>ndependence of data in state</a:t>
            </a:r>
            <a:endParaRPr lang="en-US" sz="1600" dirty="0">
              <a:solidFill>
                <a:schemeClr val="dk1"/>
              </a:solidFill>
            </a:endParaRPr>
          </a:p>
          <a:p>
            <a:pPr lvl="2" algn="l">
              <a:lnSpc>
                <a:spcPct val="10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sz="1600" dirty="0">
                <a:solidFill>
                  <a:schemeClr val="dk1"/>
                </a:solidFill>
              </a:rPr>
              <a:t>Easy to convergence</a:t>
            </a:r>
            <a:endParaRPr lang="en-US" sz="1600" dirty="0">
              <a:solidFill>
                <a:schemeClr val="dk1"/>
              </a:solidFill>
            </a:endParaRPr>
          </a:p>
          <a:p>
            <a:pPr marL="685800" lvl="1" indent="-22860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Zoning prediction</a:t>
            </a:r>
            <a:endParaRPr lang="en-US" sz="1600" dirty="0">
              <a:solidFill>
                <a:schemeClr val="dk1"/>
              </a:solidFill>
            </a:endParaRPr>
          </a:p>
          <a:p>
            <a:pPr marL="342900" lvl="0" indent="-342900" algn="l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endParaRPr lang="en-US" sz="1600" dirty="0">
              <a:solidFill>
                <a:schemeClr val="dk1"/>
              </a:solidFill>
            </a:endParaRPr>
          </a:p>
          <a:p>
            <a:endParaRPr lang="en-US" altLang="zh-CN" sz="1030" kern="0" dirty="0">
              <a:solidFill>
                <a:schemeClr val="dk1"/>
              </a:solidFill>
              <a:latin typeface="Arial" panose="020B0604020202020204"/>
              <a:ea typeface="宋体" panose="02010600030101010101" pitchFamily="2" charset="-122"/>
              <a:cs typeface="Arial" panose="020B0604020202020204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816985" y="4313555"/>
            <a:ext cx="2839720" cy="1992630"/>
            <a:chOff x="12633" y="6655"/>
            <a:chExt cx="4472" cy="3138"/>
          </a:xfrm>
        </p:grpSpPr>
        <p:grpSp>
          <p:nvGrpSpPr>
            <p:cNvPr id="69" name="组合 68"/>
            <p:cNvGrpSpPr/>
            <p:nvPr/>
          </p:nvGrpSpPr>
          <p:grpSpPr>
            <a:xfrm>
              <a:off x="12891" y="6655"/>
              <a:ext cx="3939" cy="2515"/>
              <a:chOff x="10018" y="4684"/>
              <a:chExt cx="7202" cy="4597"/>
            </a:xfrm>
          </p:grpSpPr>
          <p:grpSp>
            <p:nvGrpSpPr>
              <p:cNvPr id="150" name="组合 149"/>
              <p:cNvGrpSpPr/>
              <p:nvPr/>
            </p:nvGrpSpPr>
            <p:grpSpPr>
              <a:xfrm rot="0">
                <a:off x="10018" y="4684"/>
                <a:ext cx="7202" cy="4597"/>
                <a:chOff x="5660" y="7899"/>
                <a:chExt cx="3844" cy="2517"/>
              </a:xfrm>
            </p:grpSpPr>
            <p:cxnSp>
              <p:nvCxnSpPr>
                <p:cNvPr id="512" name="直接连接符 511"/>
                <p:cNvCxnSpPr/>
                <p:nvPr/>
              </p:nvCxnSpPr>
              <p:spPr>
                <a:xfrm>
                  <a:off x="5665" y="10008"/>
                  <a:ext cx="3839" cy="2"/>
                </a:xfrm>
                <a:prstGeom prst="line">
                  <a:avLst/>
                </a:prstGeom>
                <a:ln w="158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直接连接符 512"/>
                <p:cNvCxnSpPr/>
                <p:nvPr/>
              </p:nvCxnSpPr>
              <p:spPr>
                <a:xfrm flipV="1">
                  <a:off x="5660" y="9591"/>
                  <a:ext cx="3839" cy="2"/>
                </a:xfrm>
                <a:prstGeom prst="line">
                  <a:avLst/>
                </a:prstGeom>
                <a:ln w="158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直接连接符 513"/>
                <p:cNvCxnSpPr>
                  <a:stCxn id="529" idx="1"/>
                  <a:endCxn id="528" idx="3"/>
                </p:cNvCxnSpPr>
                <p:nvPr/>
              </p:nvCxnSpPr>
              <p:spPr>
                <a:xfrm>
                  <a:off x="5665" y="9159"/>
                  <a:ext cx="3839" cy="2"/>
                </a:xfrm>
                <a:prstGeom prst="line">
                  <a:avLst/>
                </a:prstGeom>
                <a:ln w="158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直接连接符 514"/>
                <p:cNvCxnSpPr/>
                <p:nvPr/>
              </p:nvCxnSpPr>
              <p:spPr>
                <a:xfrm>
                  <a:off x="5665" y="8722"/>
                  <a:ext cx="3839" cy="2"/>
                </a:xfrm>
                <a:prstGeom prst="line">
                  <a:avLst/>
                </a:prstGeom>
                <a:ln w="158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直接连接符 515"/>
                <p:cNvCxnSpPr/>
                <p:nvPr/>
              </p:nvCxnSpPr>
              <p:spPr>
                <a:xfrm>
                  <a:off x="8879" y="7912"/>
                  <a:ext cx="0" cy="2500"/>
                </a:xfrm>
                <a:prstGeom prst="line">
                  <a:avLst/>
                </a:prstGeom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直接连接符 516"/>
                <p:cNvCxnSpPr/>
                <p:nvPr/>
              </p:nvCxnSpPr>
              <p:spPr>
                <a:xfrm>
                  <a:off x="8239" y="7908"/>
                  <a:ext cx="0" cy="2500"/>
                </a:xfrm>
                <a:prstGeom prst="line">
                  <a:avLst/>
                </a:prstGeom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直接连接符 517"/>
                <p:cNvCxnSpPr/>
                <p:nvPr/>
              </p:nvCxnSpPr>
              <p:spPr>
                <a:xfrm>
                  <a:off x="6916" y="7905"/>
                  <a:ext cx="0" cy="2500"/>
                </a:xfrm>
                <a:prstGeom prst="line">
                  <a:avLst/>
                </a:prstGeom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直接连接符 518"/>
                <p:cNvCxnSpPr/>
                <p:nvPr/>
              </p:nvCxnSpPr>
              <p:spPr>
                <a:xfrm>
                  <a:off x="5662" y="8310"/>
                  <a:ext cx="3839" cy="2"/>
                </a:xfrm>
                <a:prstGeom prst="line">
                  <a:avLst/>
                </a:prstGeom>
                <a:ln w="158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直接连接符 519"/>
                <p:cNvCxnSpPr/>
                <p:nvPr/>
              </p:nvCxnSpPr>
              <p:spPr>
                <a:xfrm>
                  <a:off x="6285" y="7908"/>
                  <a:ext cx="0" cy="2500"/>
                </a:xfrm>
                <a:prstGeom prst="line">
                  <a:avLst/>
                </a:prstGeom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1" name="矩形 520"/>
                <p:cNvSpPr/>
                <p:nvPr/>
              </p:nvSpPr>
              <p:spPr>
                <a:xfrm>
                  <a:off x="5662" y="7905"/>
                  <a:ext cx="3842" cy="2493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22" name="椭圆 521"/>
                <p:cNvSpPr/>
                <p:nvPr/>
              </p:nvSpPr>
              <p:spPr>
                <a:xfrm>
                  <a:off x="5725" y="8823"/>
                  <a:ext cx="674" cy="675"/>
                </a:xfrm>
                <a:prstGeom prst="ellipse">
                  <a:avLst/>
                </a:prstGeom>
                <a:noFill/>
                <a:ln w="158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23" name="椭圆 522"/>
                <p:cNvSpPr/>
                <p:nvPr/>
              </p:nvSpPr>
              <p:spPr>
                <a:xfrm>
                  <a:off x="8767" y="8820"/>
                  <a:ext cx="674" cy="675"/>
                </a:xfrm>
                <a:prstGeom prst="ellipse">
                  <a:avLst/>
                </a:prstGeom>
                <a:noFill/>
                <a:ln w="158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24" name="矩形 523"/>
                <p:cNvSpPr/>
                <p:nvPr/>
              </p:nvSpPr>
              <p:spPr>
                <a:xfrm>
                  <a:off x="8896" y="8421"/>
                  <a:ext cx="608" cy="1479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25" name="矩形 524"/>
                <p:cNvSpPr/>
                <p:nvPr/>
              </p:nvSpPr>
              <p:spPr>
                <a:xfrm>
                  <a:off x="5662" y="8421"/>
                  <a:ext cx="608" cy="1479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26" name="椭圆 525"/>
                <p:cNvSpPr/>
                <p:nvPr/>
              </p:nvSpPr>
              <p:spPr>
                <a:xfrm>
                  <a:off x="7246" y="8820"/>
                  <a:ext cx="674" cy="675"/>
                </a:xfrm>
                <a:prstGeom prst="ellipse">
                  <a:avLst/>
                </a:prstGeom>
                <a:noFill/>
                <a:ln w="158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527" name="直接连接符 526"/>
                <p:cNvCxnSpPr>
                  <a:stCxn id="521" idx="0"/>
                  <a:endCxn id="521" idx="2"/>
                </p:cNvCxnSpPr>
                <p:nvPr/>
              </p:nvCxnSpPr>
              <p:spPr>
                <a:xfrm>
                  <a:off x="7584" y="7905"/>
                  <a:ext cx="0" cy="2494"/>
                </a:xfrm>
                <a:prstGeom prst="line">
                  <a:avLst/>
                </a:prstGeom>
                <a:ln w="158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8" name="矩形 527"/>
                <p:cNvSpPr/>
                <p:nvPr/>
              </p:nvSpPr>
              <p:spPr>
                <a:xfrm>
                  <a:off x="9306" y="8825"/>
                  <a:ext cx="198" cy="672"/>
                </a:xfrm>
                <a:prstGeom prst="rect">
                  <a:avLst/>
                </a:prstGeom>
                <a:noFill/>
                <a:ln w="158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29" name="矩形 528"/>
                <p:cNvSpPr/>
                <p:nvPr/>
              </p:nvSpPr>
              <p:spPr>
                <a:xfrm>
                  <a:off x="5665" y="8823"/>
                  <a:ext cx="198" cy="672"/>
                </a:xfrm>
                <a:prstGeom prst="rect">
                  <a:avLst/>
                </a:prstGeom>
                <a:noFill/>
                <a:ln w="158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38" name="矩形 537"/>
                <p:cNvSpPr/>
                <p:nvPr/>
              </p:nvSpPr>
              <p:spPr>
                <a:xfrm>
                  <a:off x="8241" y="8317"/>
                  <a:ext cx="632" cy="411"/>
                </a:xfrm>
                <a:prstGeom prst="rect">
                  <a:avLst/>
                </a:prstGeom>
                <a:pattFill prst="wdDnDiag">
                  <a:fgClr>
                    <a:schemeClr val="bg2">
                      <a:lumMod val="90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539" name="直接连接符 538"/>
                <p:cNvCxnSpPr/>
                <p:nvPr/>
              </p:nvCxnSpPr>
              <p:spPr>
                <a:xfrm>
                  <a:off x="5667" y="8727"/>
                  <a:ext cx="3837" cy="1"/>
                </a:xfrm>
                <a:prstGeom prst="line">
                  <a:avLst/>
                </a:prstGeom>
                <a:ln w="158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直接连接符 539"/>
                <p:cNvCxnSpPr/>
                <p:nvPr/>
              </p:nvCxnSpPr>
              <p:spPr>
                <a:xfrm>
                  <a:off x="5667" y="10012"/>
                  <a:ext cx="3837" cy="1"/>
                </a:xfrm>
                <a:prstGeom prst="line">
                  <a:avLst/>
                </a:prstGeom>
                <a:ln w="158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直接连接符 540"/>
                <p:cNvCxnSpPr/>
                <p:nvPr/>
              </p:nvCxnSpPr>
              <p:spPr>
                <a:xfrm>
                  <a:off x="8880" y="7899"/>
                  <a:ext cx="0" cy="2499"/>
                </a:xfrm>
                <a:prstGeom prst="line">
                  <a:avLst/>
                </a:prstGeom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直接连接符 541"/>
                <p:cNvCxnSpPr/>
                <p:nvPr/>
              </p:nvCxnSpPr>
              <p:spPr>
                <a:xfrm>
                  <a:off x="8239" y="7913"/>
                  <a:ext cx="0" cy="2499"/>
                </a:xfrm>
                <a:prstGeom prst="line">
                  <a:avLst/>
                </a:prstGeom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直接连接符 542"/>
                <p:cNvCxnSpPr/>
                <p:nvPr/>
              </p:nvCxnSpPr>
              <p:spPr>
                <a:xfrm>
                  <a:off x="5663" y="8314"/>
                  <a:ext cx="3837" cy="1"/>
                </a:xfrm>
                <a:prstGeom prst="line">
                  <a:avLst/>
                </a:prstGeom>
                <a:ln w="158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直接连接符 543"/>
                <p:cNvCxnSpPr/>
                <p:nvPr/>
              </p:nvCxnSpPr>
              <p:spPr>
                <a:xfrm>
                  <a:off x="5667" y="9164"/>
                  <a:ext cx="3837" cy="1"/>
                </a:xfrm>
                <a:prstGeom prst="line">
                  <a:avLst/>
                </a:prstGeom>
                <a:ln w="158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直接连接符 544"/>
                <p:cNvCxnSpPr/>
                <p:nvPr/>
              </p:nvCxnSpPr>
              <p:spPr>
                <a:xfrm flipV="1">
                  <a:off x="5662" y="9595"/>
                  <a:ext cx="3837" cy="1"/>
                </a:xfrm>
                <a:prstGeom prst="line">
                  <a:avLst/>
                </a:prstGeom>
                <a:ln w="158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直接连接符 545"/>
                <p:cNvCxnSpPr/>
                <p:nvPr/>
              </p:nvCxnSpPr>
              <p:spPr>
                <a:xfrm>
                  <a:off x="6918" y="7910"/>
                  <a:ext cx="0" cy="2499"/>
                </a:xfrm>
                <a:prstGeom prst="line">
                  <a:avLst/>
                </a:prstGeom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直接连接符 546"/>
                <p:cNvCxnSpPr/>
                <p:nvPr/>
              </p:nvCxnSpPr>
              <p:spPr>
                <a:xfrm>
                  <a:off x="6286" y="7913"/>
                  <a:ext cx="0" cy="2499"/>
                </a:xfrm>
                <a:prstGeom prst="line">
                  <a:avLst/>
                </a:prstGeom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直接连接符 547"/>
                <p:cNvCxnSpPr/>
                <p:nvPr/>
              </p:nvCxnSpPr>
              <p:spPr>
                <a:xfrm>
                  <a:off x="7590" y="7917"/>
                  <a:ext cx="0" cy="2499"/>
                </a:xfrm>
                <a:prstGeom prst="line">
                  <a:avLst/>
                </a:prstGeom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椭圆 12"/>
              <p:cNvSpPr/>
              <p:nvPr/>
            </p:nvSpPr>
            <p:spPr>
              <a:xfrm>
                <a:off x="15386" y="5763"/>
                <a:ext cx="119" cy="1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12633" y="9262"/>
              <a:ext cx="447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cs typeface="+mn-lt"/>
                </a:rPr>
                <a:t>An example of zoning </a:t>
              </a:r>
              <a:r>
                <a:rPr lang="zh-CN" altLang="en-US" sz="1600">
                  <a:cs typeface="+mn-lt"/>
                  <a:sym typeface="+mn-ea"/>
                </a:rPr>
                <a:t>prediction</a:t>
              </a:r>
              <a:endParaRPr lang="zh-CN" altLang="en-US" sz="1600">
                <a:cs typeface="+mn-lt"/>
              </a:endParaRPr>
            </a:p>
          </p:txBody>
        </p:sp>
      </p:grpSp>
      <p:sp>
        <p:nvSpPr>
          <p:cNvPr id="44" name="灯片编号占位符 43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  <p:grpSp>
        <p:nvGrpSpPr>
          <p:cNvPr id="50" name="组合 49"/>
          <p:cNvGrpSpPr/>
          <p:nvPr/>
        </p:nvGrpSpPr>
        <p:grpSpPr>
          <a:xfrm>
            <a:off x="7276465" y="772160"/>
            <a:ext cx="4555490" cy="6058535"/>
            <a:chOff x="11705" y="613"/>
            <a:chExt cx="7174" cy="9541"/>
          </a:xfrm>
        </p:grpSpPr>
        <p:grpSp>
          <p:nvGrpSpPr>
            <p:cNvPr id="46" name="组合 45"/>
            <p:cNvGrpSpPr/>
            <p:nvPr/>
          </p:nvGrpSpPr>
          <p:grpSpPr>
            <a:xfrm rot="0">
              <a:off x="13145" y="4736"/>
              <a:ext cx="5193" cy="5418"/>
              <a:chOff x="2455" y="2255"/>
              <a:chExt cx="5262" cy="549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2455" y="2441"/>
                <a:ext cx="5257" cy="50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圆角矩形 51"/>
              <p:cNvSpPr/>
              <p:nvPr/>
            </p:nvSpPr>
            <p:spPr>
              <a:xfrm>
                <a:off x="2455" y="2435"/>
                <a:ext cx="5263" cy="504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/>
              <p:cNvCxnSpPr/>
              <p:nvPr/>
            </p:nvCxnSpPr>
            <p:spPr>
              <a:xfrm>
                <a:off x="6894" y="5688"/>
                <a:ext cx="0" cy="51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矩形 53"/>
              <p:cNvSpPr/>
              <p:nvPr/>
            </p:nvSpPr>
            <p:spPr>
              <a:xfrm>
                <a:off x="4775" y="3106"/>
                <a:ext cx="1688" cy="5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4815" y="3172"/>
                <a:ext cx="1963" cy="4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endParaRPr lang="en-US" altLang="zh-CN" sz="90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2712" y="5118"/>
                <a:ext cx="949" cy="4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2712" y="5178"/>
                <a:ext cx="905" cy="37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endParaRPr lang="en-US" altLang="zh-CN" sz="90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321" y="5048"/>
                <a:ext cx="1133" cy="6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60" name="直接连接符 59"/>
              <p:cNvCxnSpPr/>
              <p:nvPr/>
            </p:nvCxnSpPr>
            <p:spPr>
              <a:xfrm>
                <a:off x="4347" y="4653"/>
                <a:ext cx="0" cy="4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6888" y="4650"/>
                <a:ext cx="0" cy="4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flipV="1">
                <a:off x="3198" y="4609"/>
                <a:ext cx="975" cy="501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flipV="1">
                <a:off x="3194" y="4625"/>
                <a:ext cx="2262" cy="492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flipV="1">
                <a:off x="5617" y="4150"/>
                <a:ext cx="0" cy="239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flipV="1">
                <a:off x="4343" y="4301"/>
                <a:ext cx="0" cy="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 flipV="1">
                <a:off x="6888" y="4303"/>
                <a:ext cx="0" cy="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 flipH="1" flipV="1">
                <a:off x="5770" y="4109"/>
                <a:ext cx="1125" cy="201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 flipV="1">
                <a:off x="5617" y="3639"/>
                <a:ext cx="0" cy="239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5617" y="4653"/>
                <a:ext cx="0" cy="4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5617" y="5688"/>
                <a:ext cx="0" cy="51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4347" y="5701"/>
                <a:ext cx="0" cy="519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3164" y="5613"/>
                <a:ext cx="0" cy="5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6" name="组合 75"/>
              <p:cNvGrpSpPr/>
              <p:nvPr/>
            </p:nvGrpSpPr>
            <p:grpSpPr>
              <a:xfrm rot="0">
                <a:off x="3163" y="6125"/>
                <a:ext cx="3726" cy="613"/>
                <a:chOff x="3135" y="5738"/>
                <a:chExt cx="3726" cy="613"/>
              </a:xfrm>
            </p:grpSpPr>
            <p:cxnSp>
              <p:nvCxnSpPr>
                <p:cNvPr id="77" name="直接连接符 76"/>
                <p:cNvCxnSpPr/>
                <p:nvPr/>
              </p:nvCxnSpPr>
              <p:spPr>
                <a:xfrm>
                  <a:off x="4969" y="6215"/>
                  <a:ext cx="0" cy="1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/>
                <p:cNvCxnSpPr/>
                <p:nvPr/>
              </p:nvCxnSpPr>
              <p:spPr>
                <a:xfrm>
                  <a:off x="3135" y="5738"/>
                  <a:ext cx="1834" cy="48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>
                  <a:off x="4315" y="5826"/>
                  <a:ext cx="654" cy="40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flipH="1">
                  <a:off x="4969" y="5809"/>
                  <a:ext cx="620" cy="41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flipH="1">
                  <a:off x="4969" y="5810"/>
                  <a:ext cx="1893" cy="41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直接连接符 81"/>
              <p:cNvCxnSpPr/>
              <p:nvPr/>
            </p:nvCxnSpPr>
            <p:spPr>
              <a:xfrm flipV="1">
                <a:off x="5617" y="2803"/>
                <a:ext cx="0" cy="29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矩形 82"/>
              <p:cNvSpPr/>
              <p:nvPr/>
            </p:nvSpPr>
            <p:spPr>
              <a:xfrm>
                <a:off x="5051" y="5048"/>
                <a:ext cx="1133" cy="6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3781" y="5061"/>
                <a:ext cx="1133" cy="6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85" name="直接连接符 84"/>
              <p:cNvCxnSpPr/>
              <p:nvPr/>
            </p:nvCxnSpPr>
            <p:spPr>
              <a:xfrm flipV="1">
                <a:off x="3187" y="4619"/>
                <a:ext cx="3549" cy="499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 flipV="1">
                <a:off x="4331" y="4102"/>
                <a:ext cx="1125" cy="201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7" name="图片 86" descr="MommyTalk1669534666027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163" y="5919"/>
                <a:ext cx="366" cy="206"/>
              </a:xfrm>
              <a:prstGeom prst="rect">
                <a:avLst/>
              </a:prstGeom>
            </p:spPr>
          </p:pic>
          <p:pic>
            <p:nvPicPr>
              <p:cNvPr id="88" name="图片 87" descr="MommyTalk166953467708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35" y="5776"/>
                <a:ext cx="718" cy="405"/>
              </a:xfrm>
              <a:prstGeom prst="rect">
                <a:avLst/>
              </a:prstGeom>
            </p:spPr>
          </p:pic>
          <p:pic>
            <p:nvPicPr>
              <p:cNvPr id="89" name="图片 88" descr="MommyTalk16695346836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2" y="5818"/>
                <a:ext cx="642" cy="361"/>
              </a:xfrm>
              <a:prstGeom prst="rect">
                <a:avLst/>
              </a:prstGeom>
            </p:spPr>
          </p:pic>
          <p:pic>
            <p:nvPicPr>
              <p:cNvPr id="90" name="图片 89" descr="MommyTalk16695346919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36" y="5792"/>
                <a:ext cx="694" cy="391"/>
              </a:xfrm>
              <a:prstGeom prst="rect">
                <a:avLst/>
              </a:prstGeom>
            </p:spPr>
          </p:pic>
          <p:pic>
            <p:nvPicPr>
              <p:cNvPr id="91" name="图片 90" descr="MommyTalk16695347295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5" y="6405"/>
                <a:ext cx="2384" cy="1341"/>
              </a:xfrm>
              <a:prstGeom prst="rect">
                <a:avLst/>
              </a:prstGeom>
            </p:spPr>
          </p:pic>
          <p:pic>
            <p:nvPicPr>
              <p:cNvPr id="93" name="图片 92" descr="MommyTalk166953503315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8" y="3898"/>
                <a:ext cx="230" cy="230"/>
              </a:xfrm>
              <a:prstGeom prst="rect">
                <a:avLst/>
              </a:prstGeom>
            </p:spPr>
          </p:pic>
          <p:pic>
            <p:nvPicPr>
              <p:cNvPr id="94" name="图片 93" descr="MommyTalk166953504010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35" y="4404"/>
                <a:ext cx="224" cy="224"/>
              </a:xfrm>
              <a:prstGeom prst="rect">
                <a:avLst/>
              </a:prstGeom>
            </p:spPr>
          </p:pic>
          <p:pic>
            <p:nvPicPr>
              <p:cNvPr id="96" name="图片 95" descr="MommyTalk166953504010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8" y="4404"/>
                <a:ext cx="224" cy="224"/>
              </a:xfrm>
              <a:prstGeom prst="rect">
                <a:avLst/>
              </a:prstGeom>
            </p:spPr>
          </p:pic>
          <p:pic>
            <p:nvPicPr>
              <p:cNvPr id="97" name="图片 96" descr="MommyTalk166953504010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3" y="4404"/>
                <a:ext cx="224" cy="224"/>
              </a:xfrm>
              <a:prstGeom prst="rect">
                <a:avLst/>
              </a:prstGeom>
            </p:spPr>
          </p:pic>
          <p:pic>
            <p:nvPicPr>
              <p:cNvPr id="98" name="图片 97" descr="MommyTalk166953925119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67" y="5244"/>
                <a:ext cx="393" cy="222"/>
              </a:xfrm>
              <a:prstGeom prst="rect">
                <a:avLst/>
              </a:prstGeom>
            </p:spPr>
          </p:pic>
          <p:pic>
            <p:nvPicPr>
              <p:cNvPr id="99" name="图片 98" descr="MommyTalk166953926876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77" y="5201"/>
                <a:ext cx="695" cy="392"/>
              </a:xfrm>
              <a:prstGeom prst="rect">
                <a:avLst/>
              </a:prstGeom>
            </p:spPr>
          </p:pic>
          <p:pic>
            <p:nvPicPr>
              <p:cNvPr id="100" name="图片 99" descr="MommyTalk166953927326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61" y="5183"/>
                <a:ext cx="704" cy="397"/>
              </a:xfrm>
              <a:prstGeom prst="rect">
                <a:avLst/>
              </a:prstGeom>
            </p:spPr>
          </p:pic>
          <p:pic>
            <p:nvPicPr>
              <p:cNvPr id="102" name="图片 101" descr="MommyTalk166953927824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39" y="5183"/>
                <a:ext cx="697" cy="392"/>
              </a:xfrm>
              <a:prstGeom prst="rect">
                <a:avLst/>
              </a:prstGeom>
            </p:spPr>
          </p:pic>
          <p:pic>
            <p:nvPicPr>
              <p:cNvPr id="103" name="图片 102" descr="MommyTalk166953929795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46" y="2977"/>
                <a:ext cx="1334" cy="751"/>
              </a:xfrm>
              <a:prstGeom prst="rect">
                <a:avLst/>
              </a:prstGeom>
            </p:spPr>
          </p:pic>
          <p:pic>
            <p:nvPicPr>
              <p:cNvPr id="104" name="图片 103" descr="MommyTalk166953934939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55" y="2255"/>
                <a:ext cx="1569" cy="883"/>
              </a:xfrm>
              <a:prstGeom prst="rect">
                <a:avLst/>
              </a:prstGeom>
            </p:spPr>
          </p:pic>
          <p:pic>
            <p:nvPicPr>
              <p:cNvPr id="109" name="图片 108" descr="MommyTalk1669539408560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67" y="7131"/>
                <a:ext cx="497" cy="280"/>
              </a:xfrm>
              <a:prstGeom prst="rect">
                <a:avLst/>
              </a:prstGeom>
            </p:spPr>
          </p:pic>
        </p:grpSp>
        <p:sp>
          <p:nvSpPr>
            <p:cNvPr id="110" name="左弧形箭头 109"/>
            <p:cNvSpPr/>
            <p:nvPr/>
          </p:nvSpPr>
          <p:spPr>
            <a:xfrm>
              <a:off x="11705" y="1903"/>
              <a:ext cx="1440" cy="3705"/>
            </a:xfrm>
            <a:prstGeom prst="curved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13145" y="613"/>
              <a:ext cx="5734" cy="4307"/>
              <a:chOff x="2281" y="2742"/>
              <a:chExt cx="5734" cy="4307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2281" y="2742"/>
                <a:ext cx="5734" cy="3951"/>
                <a:chOff x="2281" y="2742"/>
                <a:chExt cx="5734" cy="3951"/>
              </a:xfrm>
            </p:grpSpPr>
            <p:sp>
              <p:nvSpPr>
                <p:cNvPr id="117" name="矩形 116"/>
                <p:cNvSpPr/>
                <p:nvPr/>
              </p:nvSpPr>
              <p:spPr>
                <a:xfrm>
                  <a:off x="2281" y="2742"/>
                  <a:ext cx="5141" cy="379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0" name="矩形 119"/>
                <p:cNvSpPr/>
                <p:nvPr/>
              </p:nvSpPr>
              <p:spPr>
                <a:xfrm>
                  <a:off x="2943" y="5551"/>
                  <a:ext cx="1942" cy="5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123" name="直接箭头连接符 122"/>
                <p:cNvCxnSpPr/>
                <p:nvPr/>
              </p:nvCxnSpPr>
              <p:spPr>
                <a:xfrm>
                  <a:off x="4887" y="5816"/>
                  <a:ext cx="2882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6" name="矩形 185"/>
                <p:cNvSpPr/>
                <p:nvPr/>
              </p:nvSpPr>
              <p:spPr>
                <a:xfrm>
                  <a:off x="5193" y="3938"/>
                  <a:ext cx="1942" cy="5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187" name="直接箭头连接符 186"/>
                <p:cNvCxnSpPr/>
                <p:nvPr/>
              </p:nvCxnSpPr>
              <p:spPr>
                <a:xfrm flipV="1">
                  <a:off x="3913" y="6082"/>
                  <a:ext cx="0" cy="60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接箭头连接符 189"/>
                <p:cNvCxnSpPr>
                  <a:stCxn id="194" idx="3"/>
                </p:cNvCxnSpPr>
                <p:nvPr/>
              </p:nvCxnSpPr>
              <p:spPr>
                <a:xfrm flipV="1">
                  <a:off x="3527" y="4205"/>
                  <a:ext cx="1651" cy="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箭头连接符 190"/>
                <p:cNvCxnSpPr/>
                <p:nvPr/>
              </p:nvCxnSpPr>
              <p:spPr>
                <a:xfrm flipV="1">
                  <a:off x="6163" y="4477"/>
                  <a:ext cx="0" cy="133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箭头连接符 191"/>
                <p:cNvCxnSpPr>
                  <a:stCxn id="186" idx="3"/>
                </p:cNvCxnSpPr>
                <p:nvPr/>
              </p:nvCxnSpPr>
              <p:spPr>
                <a:xfrm>
                  <a:off x="7134" y="4205"/>
                  <a:ext cx="881" cy="132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3" name="组合 192"/>
                <p:cNvGrpSpPr/>
                <p:nvPr/>
              </p:nvGrpSpPr>
              <p:grpSpPr>
                <a:xfrm rot="0">
                  <a:off x="2481" y="3763"/>
                  <a:ext cx="1045" cy="894"/>
                  <a:chOff x="11402" y="4067"/>
                  <a:chExt cx="1048" cy="897"/>
                </a:xfrm>
              </p:grpSpPr>
              <p:sp>
                <p:nvSpPr>
                  <p:cNvPr id="194" name="矩形 193"/>
                  <p:cNvSpPr/>
                  <p:nvPr/>
                </p:nvSpPr>
                <p:spPr>
                  <a:xfrm>
                    <a:off x="11402" y="4067"/>
                    <a:ext cx="1048" cy="897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95" name="组合 194"/>
                  <p:cNvGrpSpPr/>
                  <p:nvPr/>
                </p:nvGrpSpPr>
                <p:grpSpPr>
                  <a:xfrm rot="0">
                    <a:off x="11566" y="4388"/>
                    <a:ext cx="720" cy="506"/>
                    <a:chOff x="5961" y="3337"/>
                    <a:chExt cx="7868" cy="5529"/>
                  </a:xfrm>
                </p:grpSpPr>
                <p:sp>
                  <p:nvSpPr>
                    <p:cNvPr id="196" name="椭圆 195"/>
                    <p:cNvSpPr/>
                    <p:nvPr/>
                  </p:nvSpPr>
                  <p:spPr>
                    <a:xfrm>
                      <a:off x="5961" y="4112"/>
                      <a:ext cx="865" cy="865"/>
                    </a:xfrm>
                    <a:prstGeom prst="ellipse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7" name="椭圆 196"/>
                    <p:cNvSpPr/>
                    <p:nvPr/>
                  </p:nvSpPr>
                  <p:spPr>
                    <a:xfrm>
                      <a:off x="5961" y="5662"/>
                      <a:ext cx="865" cy="865"/>
                    </a:xfrm>
                    <a:prstGeom prst="ellipse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/>
                    <p:nvPr/>
                  </p:nvSpPr>
                  <p:spPr>
                    <a:xfrm>
                      <a:off x="5961" y="7212"/>
                      <a:ext cx="865" cy="865"/>
                    </a:xfrm>
                    <a:prstGeom prst="ellipse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/>
                    <p:nvPr/>
                  </p:nvSpPr>
                  <p:spPr>
                    <a:xfrm>
                      <a:off x="9463" y="3337"/>
                      <a:ext cx="865" cy="865"/>
                    </a:xfrm>
                    <a:prstGeom prst="ellipse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/>
                    <p:nvPr/>
                  </p:nvSpPr>
                  <p:spPr>
                    <a:xfrm>
                      <a:off x="9463" y="4892"/>
                      <a:ext cx="865" cy="865"/>
                    </a:xfrm>
                    <a:prstGeom prst="ellipse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/>
                    <p:nvPr/>
                  </p:nvSpPr>
                  <p:spPr>
                    <a:xfrm>
                      <a:off x="9463" y="6447"/>
                      <a:ext cx="865" cy="865"/>
                    </a:xfrm>
                    <a:prstGeom prst="ellipse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/>
                    <p:nvPr/>
                  </p:nvSpPr>
                  <p:spPr>
                    <a:xfrm>
                      <a:off x="9464" y="8002"/>
                      <a:ext cx="865" cy="865"/>
                    </a:xfrm>
                    <a:prstGeom prst="ellipse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/>
                    <p:nvPr/>
                  </p:nvSpPr>
                  <p:spPr>
                    <a:xfrm>
                      <a:off x="12965" y="4892"/>
                      <a:ext cx="865" cy="865"/>
                    </a:xfrm>
                    <a:prstGeom prst="ellipse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4" name="椭圆 203"/>
                    <p:cNvSpPr/>
                    <p:nvPr/>
                  </p:nvSpPr>
                  <p:spPr>
                    <a:xfrm>
                      <a:off x="12965" y="6447"/>
                      <a:ext cx="865" cy="865"/>
                    </a:xfrm>
                    <a:prstGeom prst="ellipse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205" name="直接连接符 204"/>
                    <p:cNvCxnSpPr>
                      <a:stCxn id="196" idx="6"/>
                      <a:endCxn id="199" idx="2"/>
                    </p:cNvCxnSpPr>
                    <p:nvPr/>
                  </p:nvCxnSpPr>
                  <p:spPr>
                    <a:xfrm flipV="1">
                      <a:off x="6826" y="3770"/>
                      <a:ext cx="2637" cy="775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6" name="直接连接符 205"/>
                    <p:cNvCxnSpPr>
                      <a:stCxn id="196" idx="6"/>
                      <a:endCxn id="200" idx="2"/>
                    </p:cNvCxnSpPr>
                    <p:nvPr/>
                  </p:nvCxnSpPr>
                  <p:spPr>
                    <a:xfrm>
                      <a:off x="6826" y="4545"/>
                      <a:ext cx="2637" cy="78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7" name="直接连接符 206"/>
                    <p:cNvCxnSpPr>
                      <a:stCxn id="196" idx="6"/>
                      <a:endCxn id="201" idx="2"/>
                    </p:cNvCxnSpPr>
                    <p:nvPr/>
                  </p:nvCxnSpPr>
                  <p:spPr>
                    <a:xfrm>
                      <a:off x="6826" y="4545"/>
                      <a:ext cx="2637" cy="2335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直接连接符 207"/>
                    <p:cNvCxnSpPr>
                      <a:stCxn id="196" idx="6"/>
                      <a:endCxn id="202" idx="2"/>
                    </p:cNvCxnSpPr>
                    <p:nvPr/>
                  </p:nvCxnSpPr>
                  <p:spPr>
                    <a:xfrm>
                      <a:off x="6826" y="4545"/>
                      <a:ext cx="2638" cy="389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9" name="直接连接符 208"/>
                    <p:cNvCxnSpPr>
                      <a:stCxn id="197" idx="6"/>
                    </p:cNvCxnSpPr>
                    <p:nvPr/>
                  </p:nvCxnSpPr>
                  <p:spPr>
                    <a:xfrm flipV="1">
                      <a:off x="6826" y="3803"/>
                      <a:ext cx="2597" cy="2292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0" name="直接连接符 209"/>
                    <p:cNvCxnSpPr>
                      <a:stCxn id="197" idx="6"/>
                      <a:endCxn id="200" idx="2"/>
                    </p:cNvCxnSpPr>
                    <p:nvPr/>
                  </p:nvCxnSpPr>
                  <p:spPr>
                    <a:xfrm flipV="1">
                      <a:off x="6826" y="5325"/>
                      <a:ext cx="2637" cy="77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直接连接符 210"/>
                    <p:cNvCxnSpPr>
                      <a:stCxn id="197" idx="6"/>
                      <a:endCxn id="201" idx="2"/>
                    </p:cNvCxnSpPr>
                    <p:nvPr/>
                  </p:nvCxnSpPr>
                  <p:spPr>
                    <a:xfrm>
                      <a:off x="6826" y="6095"/>
                      <a:ext cx="2637" cy="785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2" name="直接连接符 211"/>
                    <p:cNvCxnSpPr>
                      <a:stCxn id="197" idx="6"/>
                      <a:endCxn id="202" idx="2"/>
                    </p:cNvCxnSpPr>
                    <p:nvPr/>
                  </p:nvCxnSpPr>
                  <p:spPr>
                    <a:xfrm>
                      <a:off x="6826" y="6095"/>
                      <a:ext cx="2638" cy="234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3" name="直接连接符 212"/>
                    <p:cNvCxnSpPr>
                      <a:stCxn id="198" idx="6"/>
                      <a:endCxn id="199" idx="2"/>
                    </p:cNvCxnSpPr>
                    <p:nvPr/>
                  </p:nvCxnSpPr>
                  <p:spPr>
                    <a:xfrm flipV="1">
                      <a:off x="6826" y="3770"/>
                      <a:ext cx="2637" cy="3875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4" name="直接连接符 213"/>
                    <p:cNvCxnSpPr>
                      <a:stCxn id="198" idx="6"/>
                    </p:cNvCxnSpPr>
                    <p:nvPr/>
                  </p:nvCxnSpPr>
                  <p:spPr>
                    <a:xfrm flipV="1">
                      <a:off x="6826" y="5328"/>
                      <a:ext cx="2622" cy="2317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5" name="直接连接符 214"/>
                    <p:cNvCxnSpPr>
                      <a:stCxn id="198" idx="6"/>
                      <a:endCxn id="201" idx="2"/>
                    </p:cNvCxnSpPr>
                    <p:nvPr/>
                  </p:nvCxnSpPr>
                  <p:spPr>
                    <a:xfrm flipV="1">
                      <a:off x="6826" y="6880"/>
                      <a:ext cx="2637" cy="765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直接连接符 215"/>
                    <p:cNvCxnSpPr>
                      <a:stCxn id="198" idx="6"/>
                      <a:endCxn id="202" idx="2"/>
                    </p:cNvCxnSpPr>
                    <p:nvPr/>
                  </p:nvCxnSpPr>
                  <p:spPr>
                    <a:xfrm>
                      <a:off x="6826" y="7645"/>
                      <a:ext cx="2638" cy="79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直接连接符 216"/>
                    <p:cNvCxnSpPr>
                      <a:stCxn id="199" idx="6"/>
                      <a:endCxn id="204" idx="2"/>
                    </p:cNvCxnSpPr>
                    <p:nvPr/>
                  </p:nvCxnSpPr>
                  <p:spPr>
                    <a:xfrm>
                      <a:off x="10328" y="3770"/>
                      <a:ext cx="2637" cy="311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9" name="直接连接符 218"/>
                    <p:cNvCxnSpPr/>
                    <p:nvPr/>
                  </p:nvCxnSpPr>
                  <p:spPr>
                    <a:xfrm>
                      <a:off x="10328" y="3770"/>
                      <a:ext cx="2637" cy="1555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直接连接符 219"/>
                    <p:cNvCxnSpPr>
                      <a:stCxn id="200" idx="6"/>
                      <a:endCxn id="204" idx="2"/>
                    </p:cNvCxnSpPr>
                    <p:nvPr/>
                  </p:nvCxnSpPr>
                  <p:spPr>
                    <a:xfrm>
                      <a:off x="10328" y="5325"/>
                      <a:ext cx="2637" cy="1555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1" name="直接连接符 220"/>
                    <p:cNvCxnSpPr>
                      <a:stCxn id="201" idx="6"/>
                    </p:cNvCxnSpPr>
                    <p:nvPr/>
                  </p:nvCxnSpPr>
                  <p:spPr>
                    <a:xfrm flipV="1">
                      <a:off x="10328" y="5335"/>
                      <a:ext cx="2627" cy="1545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2" name="直接连接符 221"/>
                    <p:cNvCxnSpPr>
                      <a:stCxn id="201" idx="6"/>
                      <a:endCxn id="204" idx="2"/>
                    </p:cNvCxnSpPr>
                    <p:nvPr/>
                  </p:nvCxnSpPr>
                  <p:spPr>
                    <a:xfrm>
                      <a:off x="10328" y="6880"/>
                      <a:ext cx="2637" cy="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3" name="直接连接符 222"/>
                    <p:cNvCxnSpPr>
                      <a:stCxn id="202" idx="6"/>
                    </p:cNvCxnSpPr>
                    <p:nvPr/>
                  </p:nvCxnSpPr>
                  <p:spPr>
                    <a:xfrm flipV="1">
                      <a:off x="10329" y="5297"/>
                      <a:ext cx="2651" cy="3138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4" name="直接连接符 223"/>
                    <p:cNvCxnSpPr>
                      <a:stCxn id="202" idx="6"/>
                      <a:endCxn id="204" idx="2"/>
                    </p:cNvCxnSpPr>
                    <p:nvPr/>
                  </p:nvCxnSpPr>
                  <p:spPr>
                    <a:xfrm flipV="1">
                      <a:off x="10329" y="6880"/>
                      <a:ext cx="2636" cy="1555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6" name="直接连接符 225"/>
                    <p:cNvCxnSpPr>
                      <a:stCxn id="200" idx="6"/>
                      <a:endCxn id="203" idx="2"/>
                    </p:cNvCxnSpPr>
                    <p:nvPr/>
                  </p:nvCxnSpPr>
                  <p:spPr>
                    <a:xfrm>
                      <a:off x="10328" y="5325"/>
                      <a:ext cx="2637" cy="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27" name="直接箭头连接符 226"/>
                <p:cNvCxnSpPr/>
                <p:nvPr/>
              </p:nvCxnSpPr>
              <p:spPr>
                <a:xfrm flipV="1">
                  <a:off x="3283" y="4655"/>
                  <a:ext cx="0" cy="89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直接箭头连接符 227"/>
                <p:cNvCxnSpPr/>
                <p:nvPr/>
              </p:nvCxnSpPr>
              <p:spPr>
                <a:xfrm flipV="1">
                  <a:off x="2718" y="4655"/>
                  <a:ext cx="0" cy="203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9" name="图片 228" descr="MommyTalk1669538997035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82" y="3819"/>
                  <a:ext cx="1458" cy="821"/>
                </a:xfrm>
                <a:prstGeom prst="rect">
                  <a:avLst/>
                </a:prstGeom>
              </p:spPr>
            </p:pic>
            <p:grpSp>
              <p:nvGrpSpPr>
                <p:cNvPr id="230" name="组合 229"/>
                <p:cNvGrpSpPr/>
                <p:nvPr/>
              </p:nvGrpSpPr>
              <p:grpSpPr>
                <a:xfrm rot="0">
                  <a:off x="3913" y="3606"/>
                  <a:ext cx="822" cy="625"/>
                  <a:chOff x="5496" y="8134"/>
                  <a:chExt cx="824" cy="627"/>
                </a:xfrm>
              </p:grpSpPr>
              <p:pic>
                <p:nvPicPr>
                  <p:cNvPr id="231" name="图片 230" descr="MommyTalk1669539144860"/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496" y="8134"/>
                    <a:ext cx="825" cy="464"/>
                  </a:xfrm>
                  <a:prstGeom prst="rect">
                    <a:avLst/>
                  </a:prstGeom>
                </p:spPr>
              </p:pic>
              <p:pic>
                <p:nvPicPr>
                  <p:cNvPr id="232" name="图片 231" descr="MommyTalk1669539153595"/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496" y="8353"/>
                    <a:ext cx="728" cy="40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33" name="图片 232" descr="MommyTalk1669539168041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718" y="3752"/>
                  <a:ext cx="560" cy="313"/>
                </a:xfrm>
                <a:prstGeom prst="rect">
                  <a:avLst/>
                </a:prstGeom>
              </p:spPr>
            </p:pic>
            <p:pic>
              <p:nvPicPr>
                <p:cNvPr id="234" name="图片 233" descr="MommyTalk1669539221413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94" y="5353"/>
                  <a:ext cx="1686" cy="948"/>
                </a:xfrm>
                <a:prstGeom prst="rect">
                  <a:avLst/>
                </a:prstGeom>
              </p:spPr>
            </p:pic>
            <p:pic>
              <p:nvPicPr>
                <p:cNvPr id="235" name="图片 234" descr="MommyTalk1669539401765"/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81" y="2913"/>
                  <a:ext cx="561" cy="316"/>
                </a:xfrm>
                <a:prstGeom prst="rect">
                  <a:avLst/>
                </a:prstGeom>
              </p:spPr>
            </p:pic>
          </p:grpSp>
          <p:sp>
            <p:nvSpPr>
              <p:cNvPr id="236" name="文本框 235"/>
              <p:cNvSpPr txBox="1"/>
              <p:nvPr/>
            </p:nvSpPr>
            <p:spPr>
              <a:xfrm>
                <a:off x="3526" y="6615"/>
                <a:ext cx="79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/>
                  <a:t>state</a:t>
                </a:r>
                <a:endParaRPr lang="en-US" altLang="zh-CN" sz="1200"/>
              </a:p>
            </p:txBody>
          </p:sp>
          <p:sp>
            <p:nvSpPr>
              <p:cNvPr id="237" name="文本框 236"/>
              <p:cNvSpPr txBox="1"/>
              <p:nvPr/>
            </p:nvSpPr>
            <p:spPr>
              <a:xfrm>
                <a:off x="2298" y="6615"/>
                <a:ext cx="79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/>
                  <a:t>state</a:t>
                </a:r>
                <a:endParaRPr lang="en-US" altLang="zh-CN" sz="1200"/>
              </a:p>
            </p:txBody>
          </p:sp>
          <p:sp>
            <p:nvSpPr>
              <p:cNvPr id="238" name="文本框 237"/>
              <p:cNvSpPr txBox="1"/>
              <p:nvPr/>
            </p:nvSpPr>
            <p:spPr>
              <a:xfrm>
                <a:off x="4887" y="5808"/>
                <a:ext cx="1507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/>
                  <a:t>Defensive subtask</a:t>
                </a:r>
                <a:endParaRPr lang="en-US" altLang="zh-CN" sz="1200"/>
              </a:p>
            </p:txBody>
          </p:sp>
          <p:sp>
            <p:nvSpPr>
              <p:cNvPr id="239" name="文本框 238"/>
              <p:cNvSpPr txBox="1"/>
              <p:nvPr/>
            </p:nvSpPr>
            <p:spPr>
              <a:xfrm>
                <a:off x="3229" y="4804"/>
                <a:ext cx="1507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/>
                  <a:t>Offensive subtask</a:t>
                </a:r>
                <a:endParaRPr lang="en-US" altLang="zh-CN" sz="1200"/>
              </a:p>
            </p:txBody>
          </p:sp>
        </p:grpSp>
      </p:grpSp>
      <p:grpSp>
        <p:nvGrpSpPr>
          <p:cNvPr id="498" name="组合 497"/>
          <p:cNvGrpSpPr/>
          <p:nvPr/>
        </p:nvGrpSpPr>
        <p:grpSpPr>
          <a:xfrm rot="0">
            <a:off x="692150" y="4323080"/>
            <a:ext cx="2435225" cy="1588135"/>
            <a:chOff x="3791" y="2062"/>
            <a:chExt cx="3212" cy="2094"/>
          </a:xfrm>
        </p:grpSpPr>
        <p:sp>
          <p:nvSpPr>
            <p:cNvPr id="240" name="矩形 239"/>
            <p:cNvSpPr/>
            <p:nvPr/>
          </p:nvSpPr>
          <p:spPr>
            <a:xfrm>
              <a:off x="3792" y="2068"/>
              <a:ext cx="3211" cy="208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1" name="矩形 240"/>
            <p:cNvSpPr/>
            <p:nvPr/>
          </p:nvSpPr>
          <p:spPr>
            <a:xfrm>
              <a:off x="5946" y="2745"/>
              <a:ext cx="530" cy="365"/>
            </a:xfrm>
            <a:prstGeom prst="rect">
              <a:avLst/>
            </a:prstGeom>
            <a:pattFill prst="wdDnDiag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2" name="矩形 241"/>
            <p:cNvSpPr/>
            <p:nvPr/>
          </p:nvSpPr>
          <p:spPr>
            <a:xfrm>
              <a:off x="5397" y="3111"/>
              <a:ext cx="550" cy="361"/>
            </a:xfrm>
            <a:prstGeom prst="rect">
              <a:avLst/>
            </a:prstGeom>
            <a:pattFill prst="wdDnDiag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43" name="直接连接符 242"/>
            <p:cNvCxnSpPr/>
            <p:nvPr/>
          </p:nvCxnSpPr>
          <p:spPr>
            <a:xfrm>
              <a:off x="3795" y="3819"/>
              <a:ext cx="3208" cy="1"/>
            </a:xfrm>
            <a:prstGeom prst="lin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/>
          </p:nvCxnSpPr>
          <p:spPr>
            <a:xfrm>
              <a:off x="6481" y="2068"/>
              <a:ext cx="0" cy="2089"/>
            </a:xfrm>
            <a:prstGeom prst="line">
              <a:avLst/>
            </a:prstGeom>
            <a:ln w="158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/>
          </p:nvCxnSpPr>
          <p:spPr>
            <a:xfrm>
              <a:off x="5946" y="2065"/>
              <a:ext cx="0" cy="2089"/>
            </a:xfrm>
            <a:prstGeom prst="line">
              <a:avLst/>
            </a:prstGeom>
            <a:ln w="158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/>
          </p:nvCxnSpPr>
          <p:spPr>
            <a:xfrm>
              <a:off x="4841" y="2062"/>
              <a:ext cx="0" cy="2089"/>
            </a:xfrm>
            <a:prstGeom prst="line">
              <a:avLst/>
            </a:prstGeom>
            <a:ln w="158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>
              <a:off x="3792" y="2400"/>
              <a:ext cx="3208" cy="1"/>
            </a:xfrm>
            <a:prstGeom prst="lin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/>
          </p:nvCxnSpPr>
          <p:spPr>
            <a:xfrm>
              <a:off x="4313" y="2065"/>
              <a:ext cx="0" cy="2089"/>
            </a:xfrm>
            <a:prstGeom prst="line">
              <a:avLst/>
            </a:prstGeom>
            <a:ln w="158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椭圆 248"/>
            <p:cNvSpPr/>
            <p:nvPr/>
          </p:nvSpPr>
          <p:spPr>
            <a:xfrm>
              <a:off x="3845" y="2829"/>
              <a:ext cx="563" cy="56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0" name="椭圆 249"/>
            <p:cNvSpPr/>
            <p:nvPr/>
          </p:nvSpPr>
          <p:spPr>
            <a:xfrm>
              <a:off x="6387" y="2826"/>
              <a:ext cx="563" cy="56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2" name="矩形 251"/>
            <p:cNvSpPr/>
            <p:nvPr/>
          </p:nvSpPr>
          <p:spPr>
            <a:xfrm>
              <a:off x="6495" y="2493"/>
              <a:ext cx="508" cy="123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3" name="矩形 252"/>
            <p:cNvSpPr/>
            <p:nvPr/>
          </p:nvSpPr>
          <p:spPr>
            <a:xfrm>
              <a:off x="3792" y="2493"/>
              <a:ext cx="508" cy="123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>
              <a:off x="5116" y="2826"/>
              <a:ext cx="563" cy="56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56" name="直接连接符 255"/>
            <p:cNvCxnSpPr>
              <a:stCxn id="240" idx="0"/>
              <a:endCxn id="240" idx="2"/>
            </p:cNvCxnSpPr>
            <p:nvPr/>
          </p:nvCxnSpPr>
          <p:spPr>
            <a:xfrm>
              <a:off x="5398" y="2068"/>
              <a:ext cx="0" cy="208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矩形 256"/>
            <p:cNvSpPr/>
            <p:nvPr/>
          </p:nvSpPr>
          <p:spPr>
            <a:xfrm>
              <a:off x="6838" y="2830"/>
              <a:ext cx="165" cy="56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8" name="矩形 257"/>
            <p:cNvSpPr/>
            <p:nvPr/>
          </p:nvSpPr>
          <p:spPr>
            <a:xfrm>
              <a:off x="3795" y="2829"/>
              <a:ext cx="165" cy="56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9" name="椭圆 258"/>
            <p:cNvSpPr/>
            <p:nvPr/>
          </p:nvSpPr>
          <p:spPr>
            <a:xfrm>
              <a:off x="5232" y="2895"/>
              <a:ext cx="114" cy="114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60" name="直接连接符 259"/>
            <p:cNvCxnSpPr/>
            <p:nvPr/>
          </p:nvCxnSpPr>
          <p:spPr>
            <a:xfrm>
              <a:off x="3795" y="2745"/>
              <a:ext cx="3208" cy="1"/>
            </a:xfrm>
            <a:prstGeom prst="lin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/>
            <p:cNvCxnSpPr>
              <a:stCxn id="258" idx="1"/>
              <a:endCxn id="257" idx="3"/>
            </p:cNvCxnSpPr>
            <p:nvPr/>
          </p:nvCxnSpPr>
          <p:spPr>
            <a:xfrm>
              <a:off x="3795" y="3110"/>
              <a:ext cx="3208" cy="1"/>
            </a:xfrm>
            <a:prstGeom prst="lin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/>
            <p:cNvCxnSpPr/>
            <p:nvPr/>
          </p:nvCxnSpPr>
          <p:spPr>
            <a:xfrm flipV="1">
              <a:off x="3791" y="3471"/>
              <a:ext cx="3208" cy="1"/>
            </a:xfrm>
            <a:prstGeom prst="lin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等腰三角形 262"/>
            <p:cNvSpPr/>
            <p:nvPr/>
          </p:nvSpPr>
          <p:spPr>
            <a:xfrm>
              <a:off x="4973" y="2674"/>
              <a:ext cx="143" cy="143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4" name="等腰三角形 263"/>
            <p:cNvSpPr/>
            <p:nvPr/>
          </p:nvSpPr>
          <p:spPr>
            <a:xfrm>
              <a:off x="4565" y="2329"/>
              <a:ext cx="143" cy="143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5" name="等腰三角形 264"/>
            <p:cNvSpPr/>
            <p:nvPr/>
          </p:nvSpPr>
          <p:spPr>
            <a:xfrm>
              <a:off x="4706" y="3277"/>
              <a:ext cx="143" cy="143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6" name="等腰三角形 265"/>
            <p:cNvSpPr/>
            <p:nvPr/>
          </p:nvSpPr>
          <p:spPr>
            <a:xfrm>
              <a:off x="6035" y="3329"/>
              <a:ext cx="143" cy="14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7" name="等腰三角形 266"/>
            <p:cNvSpPr/>
            <p:nvPr/>
          </p:nvSpPr>
          <p:spPr>
            <a:xfrm>
              <a:off x="5450" y="3041"/>
              <a:ext cx="143" cy="14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68" name="直接箭头连接符 267"/>
            <p:cNvCxnSpPr/>
            <p:nvPr/>
          </p:nvCxnSpPr>
          <p:spPr>
            <a:xfrm>
              <a:off x="5046" y="2774"/>
              <a:ext cx="245" cy="18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箭头连接符 268"/>
            <p:cNvCxnSpPr/>
            <p:nvPr/>
          </p:nvCxnSpPr>
          <p:spPr>
            <a:xfrm flipV="1">
              <a:off x="4777" y="3296"/>
              <a:ext cx="899" cy="8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等腰三角形 269"/>
            <p:cNvSpPr/>
            <p:nvPr/>
          </p:nvSpPr>
          <p:spPr>
            <a:xfrm>
              <a:off x="5617" y="2752"/>
              <a:ext cx="143" cy="14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1" name="直接箭头连接符 270"/>
            <p:cNvCxnSpPr/>
            <p:nvPr/>
          </p:nvCxnSpPr>
          <p:spPr>
            <a:xfrm>
              <a:off x="4646" y="2428"/>
              <a:ext cx="1568" cy="50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5" name="文本框 484"/>
          <p:cNvSpPr txBox="1"/>
          <p:nvPr/>
        </p:nvSpPr>
        <p:spPr>
          <a:xfrm>
            <a:off x="1278584" y="6077447"/>
            <a:ext cx="1691673" cy="36818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Soccer Position </a:t>
            </a:r>
            <a:endParaRPr lang="en-US" altLang="zh-CN" sz="90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Prediction </a:t>
            </a:r>
            <a:endParaRPr lang="en-US" altLang="zh-CN" sz="90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486" name="矩形 485"/>
          <p:cNvSpPr/>
          <p:nvPr/>
        </p:nvSpPr>
        <p:spPr>
          <a:xfrm>
            <a:off x="939377" y="6133084"/>
            <a:ext cx="329391" cy="226911"/>
          </a:xfrm>
          <a:prstGeom prst="rect">
            <a:avLst/>
          </a:prstGeom>
          <a:pattFill prst="wdDn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95">
                <a:cs typeface="+mj-lt"/>
              </a:rPr>
              <a:t>Implementation and Evaluation</a:t>
            </a:r>
            <a:endParaRPr sz="3095">
              <a:cs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2130" y="1766570"/>
            <a:ext cx="11333480" cy="2921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latin typeface="+mn-ea"/>
              </a:rPr>
              <a:t>Evaluation environment:</a:t>
            </a:r>
            <a:endParaRPr lang="en-US" b="1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+mn-ea"/>
              </a:rPr>
              <a:t>rSoccer - IEEE VSSS multi-agent environment to simulate a robot soccer scenario.</a:t>
            </a:r>
            <a:endParaRPr lang="en-US">
              <a:latin typeface="+mn-ea"/>
            </a:endParaRPr>
          </a:p>
          <a:p>
            <a:pPr marL="285750" lvl="0" indent="-285750">
              <a:buFont typeface="Wingdings" panose="05000000000000000000" charset="0"/>
              <a:buChar char="Ø"/>
            </a:pPr>
            <a:r>
              <a:rPr lang="en-US" b="1">
                <a:solidFill>
                  <a:schemeClr val="tx1"/>
                </a:solidFill>
                <a:latin typeface="+mn-ea"/>
              </a:rPr>
              <a:t>Baseline opponent: </a:t>
            </a:r>
            <a:endParaRPr lang="en-US" b="1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ea"/>
              </a:rPr>
              <a:t>MATD3 - a state-of-the-art MARL method that has been used in many multi-agent cooperative tasks similar to robot soccer.</a:t>
            </a:r>
            <a:endParaRPr lang="en-US">
              <a:solidFill>
                <a:schemeClr val="tx1"/>
              </a:solidFill>
              <a:latin typeface="+mn-ea"/>
            </a:endParaRPr>
          </a:p>
          <a:p>
            <a:pPr marL="285750" lvl="0" indent="-285750">
              <a:buFont typeface="Wingdings" panose="05000000000000000000" charset="0"/>
              <a:buChar char="Ø"/>
            </a:pPr>
            <a:r>
              <a:rPr lang="en-US" b="1">
                <a:latin typeface="+mn-ea"/>
                <a:sym typeface="+mn-ea"/>
              </a:rPr>
              <a:t>Evaluation settings:</a:t>
            </a:r>
            <a:endParaRPr lang="en-US" b="1">
              <a:latin typeface="+mn-ea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ea"/>
                <a:sym typeface="+mn-ea"/>
              </a:rPr>
              <a:t>3 vs 3 robot soccer match</a:t>
            </a:r>
            <a:endParaRPr lang="en-US">
              <a:solidFill>
                <a:schemeClr val="tx1"/>
              </a:solidFill>
              <a:latin typeface="+mn-ea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ea"/>
                <a:sym typeface="+mn-ea"/>
              </a:rPr>
              <a:t>No hardware on robots for dribbling or kicking the ball</a:t>
            </a:r>
            <a:endParaRPr lang="en-US">
              <a:solidFill>
                <a:schemeClr val="tx1"/>
              </a:solidFill>
              <a:latin typeface="+mn-ea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ea"/>
                <a:sym typeface="+mn-ea"/>
              </a:rPr>
              <a:t>Follow the rewards shaping in rSoccer</a:t>
            </a:r>
            <a:endParaRPr lang="en-US">
              <a:solidFill>
                <a:schemeClr val="tx1"/>
              </a:solidFill>
              <a:latin typeface="+mn-ea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ea"/>
                <a:sym typeface="+mn-ea"/>
              </a:rPr>
              <a:t>Each match lasting 2000 time steps</a:t>
            </a:r>
            <a:endParaRPr lang="en-US">
              <a:solidFill>
                <a:schemeClr val="tx1"/>
              </a:solidFill>
              <a:latin typeface="+mn-ea"/>
              <a:sym typeface="+mn-ea"/>
            </a:endParaRPr>
          </a:p>
          <a:p>
            <a:pPr marL="285750" lvl="0" indent="-285750">
              <a:buFont typeface="Wingdings" panose="05000000000000000000" charset="0"/>
              <a:buChar char="Ø"/>
            </a:pPr>
            <a:endParaRPr lang="en-US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图片 3" descr="vss_m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6790" y="3358515"/>
            <a:ext cx="3364865" cy="29165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>
            <a:normAutofit fontScale="90000"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95"/>
              <a:t>Evaluation Questions</a:t>
            </a:r>
            <a:endParaRPr sz="3095"/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sz="2000" dirty="0">
                <a:solidFill>
                  <a:schemeClr val="dk1"/>
                </a:solidFill>
              </a:rPr>
              <a:t>How is P-HRL compared to baseline in terms of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sz="2000" dirty="0">
                <a:solidFill>
                  <a:schemeClr val="dk1"/>
                </a:solidFill>
              </a:rPr>
              <a:t>end-to-end performance?</a:t>
            </a:r>
            <a:endParaRPr sz="2000" dirty="0">
              <a:solidFill>
                <a:schemeClr val="dk1"/>
              </a:solidFill>
            </a:endParaRPr>
          </a:p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sz="2000" dirty="0">
                <a:solidFill>
                  <a:schemeClr val="dk1"/>
                </a:solidFill>
              </a:rPr>
              <a:t>How does the coach contribute to the overall system?</a:t>
            </a:r>
            <a:endParaRPr sz="2000" dirty="0">
              <a:solidFill>
                <a:schemeClr val="dk1"/>
              </a:solidFill>
            </a:endParaRPr>
          </a:p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lang="zh-CN" sz="2000" kern="0" dirty="0">
                <a:solidFill>
                  <a:srgbClr val="999999"/>
                </a:solidFill>
                <a:ea typeface="Arial" panose="020B0604020202020204"/>
                <a:cs typeface="+mn-lt"/>
                <a:sym typeface="+mn-ea"/>
              </a:rPr>
              <a:t>How well does the P-HRL adapt to the new opponent compared to the baseline?</a:t>
            </a:r>
            <a:endParaRPr lang="zh-CN" sz="2000" kern="0" dirty="0">
              <a:solidFill>
                <a:srgbClr val="999999"/>
              </a:solidFill>
              <a:ea typeface="Arial" panose="020B0604020202020204"/>
              <a:cs typeface="+mn-lt"/>
            </a:endParaRPr>
          </a:p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>
            <a:normAutofit fontScale="90000"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636.220472440945,&quot;width&quot;:3115.1795275590553}"/>
</p:tagLst>
</file>

<file path=ppt/tags/tag2.xml><?xml version="1.0" encoding="utf-8"?>
<p:tagLst xmlns:p="http://schemas.openxmlformats.org/presentationml/2006/main">
  <p:tag name="KSO_WM_UNIT_TABLE_BEAUTIFY" val="smartTable{dba690e3-01ae-4e60-b665-e2d3b692cc26}"/>
  <p:tag name="TABLE_ENDDRAG_ORIGIN_RECT" val="394*171"/>
  <p:tag name="TABLE_ENDDRAG_RECT" val="554*317*394*171"/>
</p:tagLst>
</file>

<file path=ppt/tags/tag3.xml><?xml version="1.0" encoding="utf-8"?>
<p:tagLst xmlns:p="http://schemas.openxmlformats.org/presentationml/2006/main">
  <p:tag name="KSO_WM_UNIT_TABLE_BEAUTIFY" val="smartTable{cc1456a5-8ff3-4ac9-9499-daedc6fc5429}"/>
  <p:tag name="TABLE_ENDDRAG_ORIGIN_RECT" val="456*146"/>
  <p:tag name="TABLE_ENDDRAG_RECT" val="32*359*456*146"/>
</p:tagLst>
</file>

<file path=ppt/tags/tag4.xml><?xml version="1.0" encoding="utf-8"?>
<p:tagLst xmlns:p="http://schemas.openxmlformats.org/presentationml/2006/main">
  <p:tag name="COMMONDATA" val="eyJoZGlkIjoiZTNlMGYyM2RjMTkyZGYzYzMwZTcyMzQzODk4YWFkOGYifQ=="/>
  <p:tag name="KSO_WPP_MARK_KEY" val="eadc0e18-4a15-48ab-bc23-647a6d6c61a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6780</Words>
  <Application>WPS 演示</Application>
  <PresentationFormat>宽屏</PresentationFormat>
  <Paragraphs>384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宋体</vt:lpstr>
      <vt:lpstr>Wingdings</vt:lpstr>
      <vt:lpstr>Arial</vt:lpstr>
      <vt:lpstr>Wingdings</vt:lpstr>
      <vt:lpstr>Calibri</vt:lpstr>
      <vt:lpstr>微软雅黑</vt:lpstr>
      <vt:lpstr>Times New Roman</vt:lpstr>
      <vt:lpstr>Arial Unicode MS</vt:lpstr>
      <vt:lpstr>Office 主题</vt:lpstr>
      <vt:lpstr>P-HRL: An Adaptive and Flexible Prediction-based Hierarchical Reinforcement Learning for Robot Soccer</vt:lpstr>
      <vt:lpstr>Motivation</vt:lpstr>
      <vt:lpstr>Existing MARL Method</vt:lpstr>
      <vt:lpstr>Problems of Existing MARL in Robot Soccer</vt:lpstr>
      <vt:lpstr>Key Idea: Subtask Decomposition for Robot Soccer</vt:lpstr>
      <vt:lpstr>P-HRL: Prediction-based Hierarchical Reinforcement Learning </vt:lpstr>
      <vt:lpstr>P-HRL: Prediction-based Hierarchical Reinforcement Learning </vt:lpstr>
      <vt:lpstr>Implementation and Evaluation</vt:lpstr>
      <vt:lpstr>Evaluation Questions</vt:lpstr>
      <vt:lpstr>End-to-end Performance</vt:lpstr>
      <vt:lpstr>End-to-end Performance</vt:lpstr>
      <vt:lpstr>The Effect of the Coach to P-HRL</vt:lpstr>
      <vt:lpstr>Conclusion</vt:lpstr>
      <vt:lpstr>Future work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Zongyuan Zhang</dc:creator>
  <cp:lastModifiedBy>jrd99</cp:lastModifiedBy>
  <cp:revision>350</cp:revision>
  <dcterms:created xsi:type="dcterms:W3CDTF">2023-03-08T06:54:00Z</dcterms:created>
  <dcterms:modified xsi:type="dcterms:W3CDTF">2023-03-14T19:15:53Z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8774E3E3338E4967ACA3B7CC632FB63E</vt:lpwstr>
  </property>
  <property fmtid="{D5CDD505-2E9C-101B-9397-08002B2CF9AE}" pid="3" name="KSOProductBuildVer">
    <vt:lpwstr>2052-11.1.0.12970</vt:lpwstr>
  </property>
</Properties>
</file>